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267" r:id="rId15"/>
    <p:sldId id="268" r:id="rId16"/>
    <p:sldId id="298" r:id="rId17"/>
    <p:sldId id="271" r:id="rId18"/>
    <p:sldId id="269" r:id="rId19"/>
    <p:sldId id="270" r:id="rId20"/>
    <p:sldId id="272" r:id="rId21"/>
    <p:sldId id="273" r:id="rId22"/>
    <p:sldId id="30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9" r:id="rId47"/>
  </p:sldIdLst>
  <p:sldSz cx="12192000" cy="9144000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003A69-98D1-409F-A5F8-9FCA3607EBDE}">
  <a:tblStyle styleId="{05003A69-98D1-409F-A5F8-9FCA3607EBD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41075" y="0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4286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41075" y="8844286"/>
            <a:ext cx="3013762" cy="464813"/>
          </a:xfrm>
          <a:prstGeom prst="rect">
            <a:avLst/>
          </a:prstGeom>
          <a:noFill/>
          <a:ln>
            <a:noFill/>
          </a:ln>
        </p:spPr>
        <p:txBody>
          <a:bodyPr lIns="92476" tIns="92476" rIns="92476" bIns="92476" anchor="b" anchorCtr="0">
            <a:noAutofit/>
          </a:bodyPr>
          <a:lstStyle/>
          <a:p>
            <a:pPr algn="r"/>
            <a:endParaRPr lang="ar-SA" dirty="0" smtClean="0">
              <a:latin typeface="Candara" panose="020E0502030303020204" pitchFamily="34" charset="0"/>
            </a:endParaRPr>
          </a:p>
          <a:p>
            <a:pPr lvl="1"/>
            <a:endParaRPr lang="ar-SA" dirty="0" smtClean="0">
              <a:latin typeface="Candara" panose="020E0502030303020204" pitchFamily="34" charset="0"/>
            </a:endParaRPr>
          </a:p>
          <a:p>
            <a:pPr lvl="2"/>
            <a:endParaRPr lang="ar-SA" dirty="0" smtClean="0">
              <a:latin typeface="Candara" panose="020E0502030303020204" pitchFamily="34" charset="0"/>
            </a:endParaRPr>
          </a:p>
          <a:p>
            <a:pPr lvl="3"/>
            <a:endParaRPr lang="ar-SA" dirty="0" smtClean="0">
              <a:latin typeface="Candara" panose="020E0502030303020204" pitchFamily="34" charset="0"/>
            </a:endParaRPr>
          </a:p>
          <a:p>
            <a:pPr lvl="4"/>
            <a:endParaRPr lang="ar-SA" dirty="0" smtClean="0">
              <a:latin typeface="Candara" panose="020E0502030303020204" pitchFamily="34" charset="0"/>
            </a:endParaRPr>
          </a:p>
          <a:p>
            <a:pPr lvl="5"/>
            <a:endParaRPr lang="ar-SA" dirty="0" smtClean="0">
              <a:latin typeface="Candara" panose="020E0502030303020204" pitchFamily="34" charset="0"/>
            </a:endParaRPr>
          </a:p>
          <a:p>
            <a:pPr lvl="6"/>
            <a:endParaRPr lang="ar-SA" dirty="0" smtClean="0">
              <a:latin typeface="Candara" panose="020E0502030303020204" pitchFamily="34" charset="0"/>
            </a:endParaRPr>
          </a:p>
          <a:p>
            <a:pPr lvl="7"/>
            <a:endParaRPr lang="ar-SA" dirty="0" smtClean="0">
              <a:latin typeface="Candara" panose="020E0502030303020204" pitchFamily="34" charset="0"/>
            </a:endParaRPr>
          </a:p>
          <a:p>
            <a:pPr lvl="8"/>
            <a:endParaRPr lang="ar-S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96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88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94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1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303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69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14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70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254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17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847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7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592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661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3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04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39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610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413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85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877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218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67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879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904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 dirty="0"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813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86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97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277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716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1575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800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228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52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088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150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07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099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54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45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14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76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27312" y="4422143"/>
            <a:ext cx="5100214" cy="4188133"/>
          </a:xfrm>
          <a:prstGeom prst="rect">
            <a:avLst/>
          </a:prstGeom>
        </p:spPr>
        <p:txBody>
          <a:bodyPr lIns="92476" tIns="92476" rIns="92476" bIns="92476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02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6324599" y="3175000"/>
            <a:ext cx="7315200" cy="2590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1007534" y="719667"/>
            <a:ext cx="7315200" cy="750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14401" y="2641601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914401" y="2840039"/>
            <a:ext cx="10363198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3352801" y="203200"/>
            <a:ext cx="5486399" cy="10363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390421" y="6400801"/>
            <a:ext cx="73152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2390421" y="817563"/>
            <a:ext cx="73152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390421" y="7156450"/>
            <a:ext cx="73152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1" y="363537"/>
            <a:ext cx="401037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66735" y="363537"/>
            <a:ext cx="6815664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09601" y="1912939"/>
            <a:ext cx="401037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1" y="366712"/>
            <a:ext cx="109727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09601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194778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6194778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14400" y="2641601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31467" y="2641601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2378" y="5875338"/>
            <a:ext cx="10363198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62378" y="3875087"/>
            <a:ext cx="10363198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401" y="2641601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914401" y="8331201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8331201"/>
            <a:ext cx="38608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ar-SA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8331201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endParaRPr lang="ar-SA" dirty="0" smtClean="0">
              <a:latin typeface="Candara" panose="020E0502030303020204" pitchFamily="34" charset="0"/>
            </a:endParaRPr>
          </a:p>
          <a:p>
            <a:pPr marL="457200" lvl="1"/>
            <a:endParaRPr lang="ar-SA" dirty="0" smtClean="0">
              <a:latin typeface="Candara" panose="020E0502030303020204" pitchFamily="34" charset="0"/>
            </a:endParaRPr>
          </a:p>
          <a:p>
            <a:pPr marL="914400" lvl="2"/>
            <a:endParaRPr lang="ar-SA" dirty="0" smtClean="0">
              <a:latin typeface="Candara" panose="020E0502030303020204" pitchFamily="34" charset="0"/>
            </a:endParaRPr>
          </a:p>
          <a:p>
            <a:pPr marL="1371600" lvl="3"/>
            <a:endParaRPr lang="ar-SA" dirty="0" smtClean="0">
              <a:latin typeface="Candara" panose="020E0502030303020204" pitchFamily="34" charset="0"/>
            </a:endParaRPr>
          </a:p>
          <a:p>
            <a:pPr marL="1828800" lvl="4"/>
            <a:endParaRPr lang="ar-SA" dirty="0" smtClean="0">
              <a:latin typeface="Candara" panose="020E0502030303020204" pitchFamily="34" charset="0"/>
            </a:endParaRPr>
          </a:p>
          <a:p>
            <a:pPr marL="2286000" lvl="5"/>
            <a:endParaRPr lang="ar-SA" dirty="0" smtClean="0">
              <a:latin typeface="Candara" panose="020E0502030303020204" pitchFamily="34" charset="0"/>
            </a:endParaRPr>
          </a:p>
          <a:p>
            <a:pPr marL="2743200" lvl="6"/>
            <a:endParaRPr lang="ar-SA" dirty="0" smtClean="0">
              <a:latin typeface="Candara" panose="020E0502030303020204" pitchFamily="34" charset="0"/>
            </a:endParaRPr>
          </a:p>
          <a:p>
            <a:pPr marL="3200400" lvl="7"/>
            <a:endParaRPr lang="ar-SA" dirty="0" smtClean="0">
              <a:latin typeface="Candara" panose="020E0502030303020204" pitchFamily="34" charset="0"/>
            </a:endParaRPr>
          </a:p>
          <a:p>
            <a:pPr marL="3657600" lvl="8"/>
            <a:endParaRPr lang="ar-SA" dirty="0">
              <a:latin typeface="Candara" panose="020E0502030303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27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729318" y="1069849"/>
            <a:ext cx="8070253" cy="74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Shape 61"/>
          <p:cNvSpPr txBox="1"/>
          <p:nvPr/>
        </p:nvSpPr>
        <p:spPr>
          <a:xfrm>
            <a:off x="1681778" y="3387763"/>
            <a:ext cx="8412480" cy="2173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SNMP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Management: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SNMPv3</a:t>
            </a:r>
          </a:p>
        </p:txBody>
      </p:sp>
      <p:sp>
        <p:nvSpPr>
          <p:cNvPr id="15" name="Shape 61"/>
          <p:cNvSpPr txBox="1"/>
          <p:nvPr/>
        </p:nvSpPr>
        <p:spPr>
          <a:xfrm>
            <a:off x="359664" y="1069849"/>
            <a:ext cx="3078480" cy="783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Chapter 7</a:t>
            </a:r>
            <a:endParaRPr lang="en-US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hape 61"/>
          <p:cNvSpPr txBox="1"/>
          <p:nvPr/>
        </p:nvSpPr>
        <p:spPr>
          <a:xfrm>
            <a:off x="335280" y="1655065"/>
            <a:ext cx="3078480" cy="783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Week 5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Shape 187"/>
          <p:cNvCxnSpPr/>
          <p:nvPr/>
        </p:nvCxnSpPr>
        <p:spPr>
          <a:xfrm>
            <a:off x="18288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8" name="Shape 188"/>
          <p:cNvCxnSpPr/>
          <p:nvPr/>
        </p:nvCxnSpPr>
        <p:spPr>
          <a:xfrm>
            <a:off x="425768" y="311467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9" name="Shape 189"/>
          <p:cNvSpPr txBox="1"/>
          <p:nvPr/>
        </p:nvSpPr>
        <p:spPr>
          <a:xfrm>
            <a:off x="-183832" y="3114674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48006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-476" y="339439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Message Processing </a:t>
            </a: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Subsystem MPS</a:t>
            </a:r>
            <a:endParaRPr lang="en-US" sz="32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1" y="1447800"/>
            <a:ext cx="5299075" cy="129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49568" y="3571875"/>
            <a:ext cx="6157912" cy="1420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Contains one or more Message Processing Models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One MPM for each SNMP version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SNMP version identified in the header</a:t>
            </a:r>
          </a:p>
        </p:txBody>
      </p:sp>
      <p:cxnSp>
        <p:nvCxnSpPr>
          <p:cNvPr id="196" name="Shape 196"/>
          <p:cNvCxnSpPr/>
          <p:nvPr/>
        </p:nvCxnSpPr>
        <p:spPr>
          <a:xfrm>
            <a:off x="18288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Shape 198"/>
          <p:cNvCxnSpPr/>
          <p:nvPr/>
        </p:nvCxnSpPr>
        <p:spPr>
          <a:xfrm>
            <a:off x="18288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9" name="Shape 199"/>
          <p:cNvSpPr txBox="1"/>
          <p:nvPr/>
        </p:nvSpPr>
        <p:spPr>
          <a:xfrm>
            <a:off x="18288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415" y="1088739"/>
            <a:ext cx="12022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Message Processing Subsystem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MPS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interacts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with 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dispatcher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to handle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version-specific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Shape 204"/>
          <p:cNvCxnSpPr/>
          <p:nvPr/>
        </p:nvCxnSpPr>
        <p:spPr>
          <a:xfrm>
            <a:off x="20116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5" name="Shape 205"/>
          <p:cNvCxnSpPr/>
          <p:nvPr/>
        </p:nvCxnSpPr>
        <p:spPr>
          <a:xfrm>
            <a:off x="201168" y="289255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6" name="Shape 206"/>
          <p:cNvSpPr txBox="1"/>
          <p:nvPr/>
        </p:nvSpPr>
        <p:spPr>
          <a:xfrm>
            <a:off x="-408432" y="289255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66294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24969" y="304800"/>
            <a:ext cx="57149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Security and Access Control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93" y="1137857"/>
            <a:ext cx="5299075" cy="12969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53568" y="3325557"/>
            <a:ext cx="8557350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Security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at the message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level </a:t>
            </a:r>
            <a:r>
              <a:rPr lang="en-US" sz="2000" dirty="0">
                <a:latin typeface="Candara" panose="020E0502030303020204" pitchFamily="34" charset="0"/>
              </a:rPr>
              <a:t>in terms </a:t>
            </a:r>
            <a:r>
              <a:rPr lang="en-US" sz="2000" dirty="0" smtClean="0">
                <a:latin typeface="Candara" panose="020E0502030303020204" pitchFamily="34" charset="0"/>
              </a:rPr>
              <a:t>of:</a:t>
            </a:r>
            <a:endParaRPr lang="en-US" sz="20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Authentication 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Privacy of message via secure communication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Flexible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access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control </a:t>
            </a:r>
            <a:r>
              <a:rPr lang="en-US" sz="2000" dirty="0">
                <a:latin typeface="Candara" panose="020E0502030303020204" pitchFamily="34" charset="0"/>
              </a:rPr>
              <a:t>provides access authorization service</a:t>
            </a:r>
            <a:endParaRPr lang="en-U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Who can access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What can be accessed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Flexible MIB views</a:t>
            </a:r>
          </a:p>
        </p:txBody>
      </p:sp>
      <p:cxnSp>
        <p:nvCxnSpPr>
          <p:cNvPr id="213" name="Shape 213"/>
          <p:cNvCxnSpPr/>
          <p:nvPr/>
        </p:nvCxnSpPr>
        <p:spPr>
          <a:xfrm>
            <a:off x="20116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5" name="Shape 215"/>
          <p:cNvCxnSpPr/>
          <p:nvPr/>
        </p:nvCxnSpPr>
        <p:spPr>
          <a:xfrm>
            <a:off x="20116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6" name="Shape 216"/>
          <p:cNvSpPr txBox="1"/>
          <p:nvPr/>
        </p:nvSpPr>
        <p:spPr>
          <a:xfrm>
            <a:off x="201168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193" y="6633572"/>
            <a:ext cx="99590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security subsystem</a:t>
            </a:r>
            <a:r>
              <a:rPr lang="en-US" sz="2000" dirty="0">
                <a:latin typeface="Candara" panose="020E0502030303020204" pitchFamily="34" charset="0"/>
              </a:rPr>
              <a:t> provides security </a:t>
            </a:r>
            <a:r>
              <a:rPr lang="en-US" sz="2000" dirty="0" smtClean="0">
                <a:latin typeface="Candara" panose="020E0502030303020204" pitchFamily="34" charset="0"/>
              </a:rPr>
              <a:t>services at </a:t>
            </a:r>
            <a:r>
              <a:rPr lang="en-US" sz="2000" dirty="0">
                <a:latin typeface="Candara" panose="020E0502030303020204" pitchFamily="34" charset="0"/>
              </a:rPr>
              <a:t>the message level in terms of </a:t>
            </a:r>
            <a:r>
              <a:rPr lang="en-US" sz="2000" b="1" dirty="0">
                <a:latin typeface="Candara" panose="020E0502030303020204" pitchFamily="34" charset="0"/>
              </a:rPr>
              <a:t>authentication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b="1" dirty="0">
                <a:latin typeface="Candara" panose="020E0502030303020204" pitchFamily="34" charset="0"/>
              </a:rPr>
              <a:t>privacy protection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access control </a:t>
            </a:r>
            <a:r>
              <a:rPr lang="en-US" sz="2000" dirty="0" smtClean="0">
                <a:latin typeface="Candara" panose="020E0502030303020204" pitchFamily="34" charset="0"/>
              </a:rPr>
              <a:t>subsystem provides </a:t>
            </a:r>
            <a:r>
              <a:rPr lang="en-US" sz="2000" dirty="0">
                <a:latin typeface="Candara" panose="020E0502030303020204" pitchFamily="34" charset="0"/>
              </a:rPr>
              <a:t>access authorization service.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hape 221"/>
          <p:cNvCxnSpPr/>
          <p:nvPr/>
        </p:nvCxnSpPr>
        <p:spPr>
          <a:xfrm>
            <a:off x="21945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>
            <a:off x="343280" y="3668713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3" name="Shape 223"/>
          <p:cNvSpPr txBox="1"/>
          <p:nvPr/>
        </p:nvSpPr>
        <p:spPr>
          <a:xfrm>
            <a:off x="-266320" y="3668713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84582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219456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Applications Module.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43280" y="4202114"/>
            <a:ext cx="5968310" cy="4135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Application</a:t>
            </a:r>
            <a:r>
              <a:rPr lang="en-US" sz="2000" b="1" u="sng" dirty="0">
                <a:solidFill>
                  <a:srgbClr val="0070C0"/>
                </a:solidFill>
                <a:latin typeface="Candara" panose="020E05020303030202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	</a:t>
            </a:r>
            <a:r>
              <a:rPr lang="en-US" sz="2000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Example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Command generator 	get-request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Command responder	get-response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originator 	trap generation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receiver	trap processing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Proxy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Forwarder	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get-bulk to get-next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(SNMP versions only)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Other			Special application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056" y="1143001"/>
            <a:ext cx="5302250" cy="2271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/>
          <p:nvPr/>
        </p:nvCxnSpPr>
        <p:spPr>
          <a:xfrm>
            <a:off x="21945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2" name="Shape 232"/>
          <p:cNvCxnSpPr/>
          <p:nvPr/>
        </p:nvCxnSpPr>
        <p:spPr>
          <a:xfrm>
            <a:off x="21945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3" name="Shape 233"/>
          <p:cNvSpPr txBox="1"/>
          <p:nvPr/>
        </p:nvSpPr>
        <p:spPr>
          <a:xfrm>
            <a:off x="219456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7856" y="386428"/>
            <a:ext cx="5568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ndara" panose="020E0502030303020204" pitchFamily="34" charset="0"/>
              </a:rPr>
              <a:t>SNMPv3</a:t>
            </a:r>
            <a:r>
              <a:rPr lang="en-US" sz="2000" dirty="0">
                <a:latin typeface="Candara" panose="020E0502030303020204" pitchFamily="34" charset="0"/>
              </a:rPr>
              <a:t> formally defines </a:t>
            </a:r>
            <a:r>
              <a:rPr lang="en-US" sz="2000" b="1" dirty="0">
                <a:latin typeface="Candara" panose="020E0502030303020204" pitchFamily="34" charset="0"/>
              </a:rPr>
              <a:t>five types </a:t>
            </a:r>
            <a:r>
              <a:rPr lang="en-US" sz="2000" dirty="0">
                <a:latin typeface="Candara" panose="020E0502030303020204" pitchFamily="34" charset="0"/>
              </a:rPr>
              <a:t>of </a:t>
            </a:r>
            <a:r>
              <a:rPr lang="en-US" sz="2000" b="1" dirty="0">
                <a:latin typeface="Candara" panose="020E0502030303020204" pitchFamily="34" charset="0"/>
              </a:rPr>
              <a:t>applications</a:t>
            </a:r>
            <a:r>
              <a:rPr lang="en-US" sz="2000" dirty="0">
                <a:latin typeface="Candara" panose="020E0502030303020204" pitchFamily="34" charset="0"/>
              </a:rPr>
              <a:t>. These are 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not</a:t>
            </a:r>
            <a:r>
              <a:rPr lang="en-US" sz="2000" dirty="0">
                <a:latin typeface="Candara" panose="020E0502030303020204" pitchFamily="34" charset="0"/>
              </a:rPr>
              <a:t> the same as the </a:t>
            </a:r>
            <a:r>
              <a:rPr lang="en-US" sz="2000" b="1" dirty="0">
                <a:latin typeface="Candara" panose="020E0502030303020204" pitchFamily="34" charset="0"/>
              </a:rPr>
              <a:t>functional </a:t>
            </a:r>
            <a:r>
              <a:rPr lang="en-US" sz="2000" b="1" dirty="0" smtClean="0">
                <a:latin typeface="Candara" panose="020E0502030303020204" pitchFamily="34" charset="0"/>
              </a:rPr>
              <a:t>model</a:t>
            </a:r>
            <a:r>
              <a:rPr lang="en-US" sz="2000" dirty="0" smtClean="0">
                <a:latin typeface="Candara" panose="020E0502030303020204" pitchFamily="34" charset="0"/>
              </a:rPr>
              <a:t> that </a:t>
            </a: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latin typeface="Candara" panose="020E0502030303020204" pitchFamily="34" charset="0"/>
              </a:rPr>
              <a:t>OSI </a:t>
            </a:r>
            <a:r>
              <a:rPr lang="en-US" sz="2000" b="1" dirty="0">
                <a:latin typeface="Candara" panose="020E0502030303020204" pitchFamily="34" charset="0"/>
              </a:rPr>
              <a:t>model addresses</a:t>
            </a:r>
            <a:r>
              <a:rPr lang="en-US" sz="2000" dirty="0">
                <a:latin typeface="Candara" panose="020E0502030303020204" pitchFamily="34" charset="0"/>
              </a:rPr>
              <a:t>. These may be considered as the </a:t>
            </a:r>
            <a:r>
              <a:rPr lang="en-US" sz="2000" b="1" dirty="0">
                <a:latin typeface="Candara" panose="020E0502030303020204" pitchFamily="34" charset="0"/>
              </a:rPr>
              <a:t>application service elements that are </a:t>
            </a:r>
            <a:r>
              <a:rPr lang="en-US" sz="2000" b="1" dirty="0" smtClean="0">
                <a:latin typeface="Candara" panose="020E0502030303020204" pitchFamily="34" charset="0"/>
              </a:rPr>
              <a:t>used to </a:t>
            </a:r>
            <a:r>
              <a:rPr lang="en-US" sz="2000" b="1" dirty="0">
                <a:latin typeface="Candara" panose="020E0502030303020204" pitchFamily="34" charset="0"/>
              </a:rPr>
              <a:t>build applications.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application(s) module </a:t>
            </a:r>
            <a:r>
              <a:rPr lang="en-US" sz="2000" dirty="0">
                <a:latin typeface="Candara" panose="020E0502030303020204" pitchFamily="34" charset="0"/>
              </a:rPr>
              <a:t>is made up of one or more applications, </a:t>
            </a:r>
            <a:r>
              <a:rPr lang="en-US" sz="2000" dirty="0" smtClean="0">
                <a:latin typeface="Candara" panose="020E0502030303020204" pitchFamily="34" charset="0"/>
              </a:rPr>
              <a:t>which comprise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command generator, notification receiver, proxy forwarder,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command responder, and </a:t>
            </a:r>
            <a:r>
              <a:rPr lang="en-US" sz="20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notification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originator. </a:t>
            </a:r>
            <a:endParaRPr lang="en-US" sz="2000" b="1" dirty="0" smtClean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first </a:t>
            </a:r>
            <a:r>
              <a:rPr lang="en-US" sz="2000" b="1" dirty="0">
                <a:latin typeface="Candara" panose="020E0502030303020204" pitchFamily="34" charset="0"/>
              </a:rPr>
              <a:t>three </a:t>
            </a:r>
            <a:r>
              <a:rPr lang="en-US" sz="2000" dirty="0">
                <a:latin typeface="Candara" panose="020E0502030303020204" pitchFamily="34" charset="0"/>
              </a:rPr>
              <a:t>applications are normally associated with an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manager </a:t>
            </a:r>
            <a:r>
              <a:rPr lang="en-US" sz="2000" dirty="0">
                <a:latin typeface="Candara" panose="020E0502030303020204" pitchFamily="34" charset="0"/>
              </a:rPr>
              <a:t>and the </a:t>
            </a:r>
            <a:r>
              <a:rPr lang="en-US" sz="2000" b="1" dirty="0" smtClean="0">
                <a:latin typeface="Candara" panose="020E0502030303020204" pitchFamily="34" charset="0"/>
              </a:rPr>
              <a:t>last two </a:t>
            </a:r>
            <a:r>
              <a:rPr lang="en-US" sz="2000" dirty="0">
                <a:latin typeface="Candara" panose="020E0502030303020204" pitchFamily="34" charset="0"/>
              </a:rPr>
              <a:t>with an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agent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application(s) module may also include </a:t>
            </a:r>
            <a:r>
              <a:rPr lang="en-US" sz="2000" b="1" dirty="0">
                <a:latin typeface="Candara" panose="020E0502030303020204" pitchFamily="34" charset="0"/>
              </a:rPr>
              <a:t>other </a:t>
            </a:r>
            <a:r>
              <a:rPr lang="en-US" sz="2000" b="1" dirty="0" smtClean="0">
                <a:latin typeface="Candara" panose="020E0502030303020204" pitchFamily="34" charset="0"/>
              </a:rPr>
              <a:t>applications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584582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2851143" y="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Applications Module.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744" y="411007"/>
            <a:ext cx="1137500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Command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Generator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A command generator application is used to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generate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get-request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latin typeface="Candara" panose="020E0502030303020204" pitchFamily="34" charset="0"/>
              </a:rPr>
              <a:t>get-next-request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latin typeface="Candara" panose="020E0502030303020204" pitchFamily="34" charset="0"/>
              </a:rPr>
              <a:t>get-bulk</a:t>
            </a:r>
            <a:r>
              <a:rPr lang="en-US" sz="2000" dirty="0">
                <a:latin typeface="Candara" panose="020E0502030303020204" pitchFamily="34" charset="0"/>
              </a:rPr>
              <a:t>, and </a:t>
            </a:r>
            <a:r>
              <a:rPr lang="en-US" sz="2000" b="1" dirty="0" smtClean="0">
                <a:latin typeface="Candara" panose="020E0502030303020204" pitchFamily="34" charset="0"/>
              </a:rPr>
              <a:t>set-request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messages. The command generator also processes the response received for the command </a:t>
            </a:r>
            <a:r>
              <a:rPr lang="en-US" sz="2000" dirty="0" smtClean="0">
                <a:latin typeface="Candara" panose="020E0502030303020204" pitchFamily="34" charset="0"/>
              </a:rPr>
              <a:t>sent. Typically</a:t>
            </a:r>
            <a:r>
              <a:rPr lang="en-US" sz="2000" dirty="0">
                <a:latin typeface="Candara" panose="020E0502030303020204" pitchFamily="34" charset="0"/>
              </a:rPr>
              <a:t>, the command generator application is associated with the network manager process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Command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Responder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 It performs the appropriate action of get or set on the network </a:t>
            </a:r>
            <a:r>
              <a:rPr lang="en-US" sz="2000" dirty="0" smtClean="0">
                <a:latin typeface="Candara" panose="020E0502030303020204" pitchFamily="34" charset="0"/>
              </a:rPr>
              <a:t>element, prepares </a:t>
            </a:r>
            <a:r>
              <a:rPr lang="en-US" sz="2000" dirty="0">
                <a:latin typeface="Candara" panose="020E0502030303020204" pitchFamily="34" charset="0"/>
              </a:rPr>
              <a:t>a get-response message, and sends it to the remote entity that made the request. </a:t>
            </a:r>
          </a:p>
          <a:p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Notification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Originator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The notification originator application generates either a trap or an inform message. Its function </a:t>
            </a:r>
            <a:r>
              <a:rPr lang="en-US" sz="2000" dirty="0" smtClean="0">
                <a:latin typeface="Candara" panose="020E0502030303020204" pitchFamily="34" charset="0"/>
              </a:rPr>
              <a:t>is somewhat </a:t>
            </a:r>
            <a:r>
              <a:rPr lang="en-US" sz="2000" dirty="0">
                <a:latin typeface="Candara" panose="020E0502030303020204" pitchFamily="34" charset="0"/>
              </a:rPr>
              <a:t>similar to the command responder, except that it needs to find out where to send the </a:t>
            </a:r>
            <a:r>
              <a:rPr lang="en-US" sz="2000" dirty="0" smtClean="0">
                <a:latin typeface="Candara" panose="020E0502030303020204" pitchFamily="34" charset="0"/>
              </a:rPr>
              <a:t>message and </a:t>
            </a:r>
            <a:r>
              <a:rPr lang="en-US" sz="2000" dirty="0">
                <a:latin typeface="Candara" panose="020E0502030303020204" pitchFamily="34" charset="0"/>
              </a:rPr>
              <a:t>what SNMP version and security parameters to use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Notification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Receiver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The notification receiver application receives SNMP notification messages. It registers with the </a:t>
            </a:r>
            <a:r>
              <a:rPr lang="en-US" sz="2000" dirty="0" smtClean="0">
                <a:latin typeface="Candara" panose="020E0502030303020204" pitchFamily="34" charset="0"/>
              </a:rPr>
              <a:t>SNMP engine </a:t>
            </a:r>
            <a:r>
              <a:rPr lang="en-US" sz="2000" dirty="0">
                <a:latin typeface="Candara" panose="020E0502030303020204" pitchFamily="34" charset="0"/>
              </a:rPr>
              <a:t>to receive these messages</a:t>
            </a:r>
            <a:r>
              <a:rPr lang="en-US" sz="2000" dirty="0" smtClean="0">
                <a:latin typeface="Candara" panose="020E0502030303020204" pitchFamily="34" charset="0"/>
              </a:rPr>
              <a:t>, just </a:t>
            </a:r>
            <a:r>
              <a:rPr lang="en-US" sz="2000" dirty="0">
                <a:latin typeface="Candara" panose="020E0502030303020204" pitchFamily="34" charset="0"/>
              </a:rPr>
              <a:t>as the command responder does to receive get and set messages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Proxy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Forwarder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Candara" panose="020E0502030303020204" pitchFamily="34" charset="0"/>
              </a:rPr>
              <a:t>The proxy forwarder application performs a function</a:t>
            </a:r>
            <a:r>
              <a:rPr lang="en-US" sz="2000" dirty="0">
                <a:latin typeface="Candara" panose="020E0502030303020204" pitchFamily="34" charset="0"/>
              </a:rPr>
              <a:t> similar to what we discussed in Chapter 6 </a:t>
            </a:r>
            <a:r>
              <a:rPr lang="en-US" sz="2000" dirty="0" smtClean="0">
                <a:latin typeface="Candara" panose="020E0502030303020204" pitchFamily="34" charset="0"/>
              </a:rPr>
              <a:t>on the </a:t>
            </a:r>
            <a:r>
              <a:rPr lang="en-US" sz="2000" dirty="0">
                <a:latin typeface="Candara" panose="020E0502030303020204" pitchFamily="34" charset="0"/>
              </a:rPr>
              <a:t>proxy server. However, the proxy definition has been clearly defined and restricted in </a:t>
            </a:r>
            <a:r>
              <a:rPr lang="en-US" sz="2000" dirty="0" smtClean="0">
                <a:latin typeface="Candara" panose="020E0502030303020204" pitchFamily="34" charset="0"/>
              </a:rPr>
              <a:t>SNMPv3 specifications</a:t>
            </a:r>
            <a:r>
              <a:rPr lang="en-US" sz="2000" dirty="0">
                <a:latin typeface="Candara" panose="020E0502030303020204" pitchFamily="34" charset="0"/>
              </a:rPr>
              <a:t>. The term "proxy" is used to refer to a proxy forwarder application that </a:t>
            </a:r>
            <a:r>
              <a:rPr lang="en-US" sz="2000" b="1" dirty="0">
                <a:latin typeface="Candara" panose="020E0502030303020204" pitchFamily="34" charset="0"/>
              </a:rPr>
              <a:t>forwards </a:t>
            </a:r>
            <a:r>
              <a:rPr lang="en-US" sz="2000" b="1" dirty="0" smtClean="0">
                <a:latin typeface="Candara" panose="020E0502030303020204" pitchFamily="34" charset="0"/>
              </a:rPr>
              <a:t>SNMP requests</a:t>
            </a:r>
            <a:r>
              <a:rPr lang="en-US" sz="2000" b="1" dirty="0">
                <a:latin typeface="Candara" panose="020E0502030303020204" pitchFamily="34" charset="0"/>
              </a:rPr>
              <a:t>, notifications, and responses without regard for what managed objects are contained in </a:t>
            </a:r>
            <a:r>
              <a:rPr lang="en-US" sz="2000" b="1" dirty="0" smtClean="0">
                <a:latin typeface="Candara" panose="020E0502030303020204" pitchFamily="34" charset="0"/>
              </a:rPr>
              <a:t>those messages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  <a:r>
              <a:rPr lang="en-US" sz="2000" dirty="0">
                <a:latin typeface="Candara" panose="020E0502030303020204" pitchFamily="34" charset="0"/>
              </a:rPr>
              <a:t> Non-SNMP object translation does not fall under this category. The </a:t>
            </a:r>
            <a:r>
              <a:rPr lang="en-US" sz="2000" b="1" dirty="0">
                <a:latin typeface="Candara" panose="020E0502030303020204" pitchFamily="34" charset="0"/>
              </a:rPr>
              <a:t>proxy forwarder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handles </a:t>
            </a:r>
            <a:r>
              <a:rPr lang="en-US" sz="2000" b="1" dirty="0" smtClean="0">
                <a:latin typeface="Candara" panose="020E0502030303020204" pitchFamily="34" charset="0"/>
              </a:rPr>
              <a:t>four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types</a:t>
            </a:r>
            <a:r>
              <a:rPr lang="en-US" sz="2000" dirty="0">
                <a:latin typeface="Candara" panose="020E0502030303020204" pitchFamily="34" charset="0"/>
              </a:rPr>
              <a:t> of </a:t>
            </a:r>
            <a:r>
              <a:rPr lang="en-US" sz="2000" b="1" dirty="0">
                <a:latin typeface="Candara" panose="020E0502030303020204" pitchFamily="34" charset="0"/>
              </a:rPr>
              <a:t>messages</a:t>
            </a:r>
            <a:r>
              <a:rPr lang="en-US" sz="2000" dirty="0">
                <a:latin typeface="Candara" panose="020E0502030303020204" pitchFamily="34" charset="0"/>
              </a:rPr>
              <a:t>: messages generated by the command generator, command responder, </a:t>
            </a:r>
            <a:r>
              <a:rPr lang="en-US" sz="2000" dirty="0" smtClean="0">
                <a:latin typeface="Candara" panose="020E0502030303020204" pitchFamily="34" charset="0"/>
              </a:rPr>
              <a:t>notification </a:t>
            </a:r>
            <a:r>
              <a:rPr lang="en-US" sz="2000" dirty="0">
                <a:latin typeface="Candara" panose="020E0502030303020204" pitchFamily="34" charset="0"/>
              </a:rPr>
              <a:t>generator, and those that contain a report indicator. The proxy forwarder uses the translation </a:t>
            </a:r>
            <a:r>
              <a:rPr lang="en-US" sz="2000" dirty="0" smtClean="0">
                <a:latin typeface="Candara" panose="020E0502030303020204" pitchFamily="34" charset="0"/>
              </a:rPr>
              <a:t>table in </a:t>
            </a:r>
            <a:r>
              <a:rPr lang="en-US" sz="2000" dirty="0">
                <a:latin typeface="Candara" panose="020E0502030303020204" pitchFamily="34" charset="0"/>
              </a:rPr>
              <a:t>the proxy group MIB created for this purpose.</a:t>
            </a:r>
          </a:p>
        </p:txBody>
      </p:sp>
    </p:spTree>
    <p:extLst>
      <p:ext uri="{BB962C8B-B14F-4D97-AF65-F5344CB8AC3E}">
        <p14:creationId xmlns:p14="http://schemas.microsoft.com/office/powerpoint/2010/main" val="148316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Shape 238"/>
          <p:cNvCxnSpPr/>
          <p:nvPr/>
        </p:nvCxnSpPr>
        <p:spPr>
          <a:xfrm>
            <a:off x="20116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>
            <a:off x="277368" y="3962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0" name="Shape 240"/>
          <p:cNvSpPr txBox="1"/>
          <p:nvPr/>
        </p:nvSpPr>
        <p:spPr>
          <a:xfrm>
            <a:off x="-332232" y="3962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66294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201168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Names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353568" y="925513"/>
            <a:ext cx="6412992" cy="2901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SNMP Engine ID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snmpEngineID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Principal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principal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Who: person or group or application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Security Name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securityName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human readable name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Context Engine ID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contextEngineID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Context Name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contextName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353568" y="5257801"/>
            <a:ext cx="5073650" cy="2532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u="sng" dirty="0">
                <a:solidFill>
                  <a:schemeClr val="dk1"/>
                </a:solidFill>
                <a:latin typeface="Candara" panose="020E0502030303020204" pitchFamily="34" charset="0"/>
              </a:rPr>
              <a:t>Examples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SNMP Engine ID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IP address</a:t>
            </a:r>
            <a:b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</a:br>
            <a:endParaRPr lang="en-US" sz="2000" dirty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Principal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John Smith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Security Name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Administrator</a:t>
            </a:r>
          </a:p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Principal 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Li, David, Kristen, Rashmi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Security Name	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Operator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01169" y="4419600"/>
            <a:ext cx="5333999" cy="703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SNMP agent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can monitor more than one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network element (context)</a:t>
            </a:r>
          </a:p>
        </p:txBody>
      </p:sp>
      <p:cxnSp>
        <p:nvCxnSpPr>
          <p:cNvPr id="248" name="Shape 248"/>
          <p:cNvCxnSpPr/>
          <p:nvPr/>
        </p:nvCxnSpPr>
        <p:spPr>
          <a:xfrm>
            <a:off x="20116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0" name="Shape 250"/>
          <p:cNvCxnSpPr/>
          <p:nvPr/>
        </p:nvCxnSpPr>
        <p:spPr>
          <a:xfrm>
            <a:off x="20116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1" name="Shape 251"/>
          <p:cNvSpPr txBox="1"/>
          <p:nvPr/>
        </p:nvSpPr>
        <p:spPr>
          <a:xfrm>
            <a:off x="201168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4768" y="754852"/>
            <a:ext cx="583010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Naming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entities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identities</a:t>
            </a:r>
            <a:r>
              <a:rPr lang="en-US" sz="2000" dirty="0">
                <a:latin typeface="Candara" panose="020E0502030303020204" pitchFamily="34" charset="0"/>
              </a:rPr>
              <a:t>, and </a:t>
            </a:r>
            <a:r>
              <a:rPr lang="en-US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management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information</a:t>
            </a:r>
            <a:r>
              <a:rPr lang="en-US" sz="2000" dirty="0" smtClean="0">
                <a:solidFill>
                  <a:srgbClr val="00B0F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is part of </a:t>
            </a:r>
            <a:r>
              <a:rPr lang="en-US" sz="2000" b="1" dirty="0">
                <a:latin typeface="Candara" panose="020E0502030303020204" pitchFamily="34" charset="0"/>
              </a:rPr>
              <a:t>SNMPv3 specifications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We already </a:t>
            </a:r>
            <a:r>
              <a:rPr lang="en-US" sz="2000" dirty="0">
                <a:latin typeface="Candara" panose="020E0502030303020204" pitchFamily="34" charset="0"/>
              </a:rPr>
              <a:t>mentioned the naming of an entity by its SNMP engine ID</a:t>
            </a:r>
            <a:r>
              <a:rPr lang="en-US" sz="2000" dirty="0" smtClean="0">
                <a:latin typeface="Candara" panose="020E0502030303020204" pitchFamily="34" charset="0"/>
              </a:rPr>
              <a:t>, snmpEnginelD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Candara" panose="020E0502030303020204" pitchFamily="34" charset="0"/>
              </a:rPr>
              <a:t>Two </a:t>
            </a:r>
            <a:r>
              <a:rPr lang="en-US" sz="2000" b="1" dirty="0">
                <a:latin typeface="Candara" panose="020E0502030303020204" pitchFamily="34" charset="0"/>
              </a:rPr>
              <a:t>names </a:t>
            </a:r>
            <a:r>
              <a:rPr lang="en-US" sz="2000" dirty="0">
                <a:latin typeface="Candara" panose="020E0502030303020204" pitchFamily="34" charset="0"/>
              </a:rPr>
              <a:t>are </a:t>
            </a:r>
            <a:r>
              <a:rPr lang="en-US" sz="2000" dirty="0" smtClean="0">
                <a:latin typeface="Candara" panose="020E0502030303020204" pitchFamily="34" charset="0"/>
              </a:rPr>
              <a:t>associated </a:t>
            </a:r>
            <a:r>
              <a:rPr lang="en-US" sz="2000" dirty="0">
                <a:latin typeface="Candara" panose="020E0502030303020204" pitchFamily="34" charset="0"/>
              </a:rPr>
              <a:t>with </a:t>
            </a:r>
            <a:r>
              <a:rPr lang="en-US" sz="2000" b="1" dirty="0">
                <a:latin typeface="Candara" panose="020E0502030303020204" pitchFamily="34" charset="0"/>
              </a:rPr>
              <a:t>identities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principal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securityName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Principal</a:t>
            </a:r>
            <a:r>
              <a:rPr lang="en-US" sz="20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is the "who" requesting services. It </a:t>
            </a:r>
            <a:r>
              <a:rPr lang="en-US" sz="2000" dirty="0" smtClean="0">
                <a:latin typeface="Candara" panose="020E0502030303020204" pitchFamily="34" charset="0"/>
              </a:rPr>
              <a:t>could be </a:t>
            </a:r>
            <a:r>
              <a:rPr lang="en-US" sz="2000" dirty="0">
                <a:latin typeface="Candara" panose="020E0502030303020204" pitchFamily="34" charset="0"/>
              </a:rPr>
              <a:t>a person or an application.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The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securityName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is a human readable string representing a principal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A </a:t>
            </a:r>
            <a:r>
              <a:rPr lang="en-US" sz="2000" dirty="0" smtClean="0">
                <a:solidFill>
                  <a:srgbClr val="00B0F0"/>
                </a:solidFill>
                <a:latin typeface="Candara" panose="020E0502030303020204" pitchFamily="34" charset="0"/>
              </a:rPr>
              <a:t>management</a:t>
            </a:r>
            <a:r>
              <a:rPr lang="en-US" sz="20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Candara" panose="020E0502030303020204" pitchFamily="34" charset="0"/>
              </a:rPr>
              <a:t>entity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can </a:t>
            </a:r>
            <a:r>
              <a:rPr lang="en-US" sz="2000" dirty="0" smtClean="0">
                <a:latin typeface="Candara" panose="020E0502030303020204" pitchFamily="34" charset="0"/>
              </a:rPr>
              <a:t>be responsible for more than </a:t>
            </a:r>
            <a:r>
              <a:rPr lang="en-US" sz="2000" dirty="0">
                <a:latin typeface="Candara" panose="020E0502030303020204" pitchFamily="34" charset="0"/>
              </a:rPr>
              <a:t>one </a:t>
            </a:r>
            <a:r>
              <a:rPr lang="en-US" sz="2000" dirty="0" smtClean="0">
                <a:latin typeface="Candara" panose="020E0502030303020204" pitchFamily="34" charset="0"/>
              </a:rPr>
              <a:t>managed object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Shape 256"/>
          <p:cNvCxnSpPr/>
          <p:nvPr/>
        </p:nvCxnSpPr>
        <p:spPr>
          <a:xfrm>
            <a:off x="533400" y="47853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>
            <a:off x="609600" y="436473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8" name="Shape 258"/>
          <p:cNvSpPr txBox="1"/>
          <p:nvPr/>
        </p:nvSpPr>
        <p:spPr>
          <a:xfrm>
            <a:off x="0" y="436473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898526" y="1251648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685801" y="478536"/>
            <a:ext cx="54863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Abstract Service Interface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1011936"/>
            <a:ext cx="6253161" cy="306228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304801" y="4821936"/>
            <a:ext cx="11180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1200"/>
              </a:spcAft>
              <a:defRPr sz="2000" b="1">
                <a:solidFill>
                  <a:srgbClr val="0070C0"/>
                </a:solidFill>
                <a:latin typeface="Candara" panose="020E0502030303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Abstract service interface </a:t>
            </a:r>
            <a:r>
              <a:rPr lang="en-US" sz="1800" b="0" dirty="0">
                <a:solidFill>
                  <a:schemeClr val="tx1"/>
                </a:solidFill>
              </a:rPr>
              <a:t>is a </a:t>
            </a:r>
            <a:r>
              <a:rPr lang="en-US" sz="1800" dirty="0">
                <a:solidFill>
                  <a:schemeClr val="tx1"/>
                </a:solidFill>
              </a:rPr>
              <a:t>conceptual interface</a:t>
            </a:r>
            <a:r>
              <a:rPr lang="en-US" sz="1800" b="0" dirty="0">
                <a:solidFill>
                  <a:schemeClr val="tx1"/>
                </a:solidFill>
              </a:rPr>
              <a:t> between </a:t>
            </a:r>
            <a:r>
              <a:rPr lang="en-US" sz="1800" dirty="0">
                <a:solidFill>
                  <a:schemeClr val="tx1"/>
                </a:solidFill>
              </a:rPr>
              <a:t>modules</a:t>
            </a:r>
            <a:r>
              <a:rPr lang="en-US" sz="1800" b="0" dirty="0">
                <a:solidFill>
                  <a:schemeClr val="tx1"/>
                </a:solidFill>
              </a:rPr>
              <a:t>,  independent </a:t>
            </a:r>
            <a:r>
              <a:rPr lang="en-US" sz="1800" b="0" dirty="0" smtClean="0">
                <a:solidFill>
                  <a:schemeClr val="tx1"/>
                </a:solidFill>
              </a:rPr>
              <a:t>of implementation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Defines a set of primitives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Primitives</a:t>
            </a:r>
            <a:r>
              <a:rPr lang="en-US" sz="1800" b="0" dirty="0">
                <a:solidFill>
                  <a:schemeClr val="tx1"/>
                </a:solidFill>
              </a:rPr>
              <a:t> associated with </a:t>
            </a:r>
            <a:r>
              <a:rPr lang="en-US" sz="1800" dirty="0">
                <a:solidFill>
                  <a:schemeClr val="tx1"/>
                </a:solidFill>
              </a:rPr>
              <a:t>receiving entities</a:t>
            </a:r>
            <a:r>
              <a:rPr lang="en-US" sz="1800" b="0" dirty="0">
                <a:solidFill>
                  <a:schemeClr val="tx1"/>
                </a:solidFill>
              </a:rPr>
              <a:t> except </a:t>
            </a:r>
            <a:r>
              <a:rPr lang="en-US" sz="1800" b="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Dispatcher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u="sng" dirty="0">
                <a:solidFill>
                  <a:schemeClr val="tx1"/>
                </a:solidFill>
              </a:rPr>
              <a:t> Dispatcher primitives associated with </a:t>
            </a:r>
            <a:r>
              <a:rPr lang="en-US" sz="1800" b="0" u="sng" dirty="0" smtClean="0">
                <a:solidFill>
                  <a:schemeClr val="tx1"/>
                </a:solidFill>
              </a:rPr>
              <a:t>:</a:t>
            </a:r>
            <a:endParaRPr lang="en-US" sz="1800" b="0" u="sng" dirty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 messages to and from applications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 registering and un-registering of application   modules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 transmitting to and receiving messages from  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IN and OUT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 Status information / result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533400" y="47853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7" name="Shape 267"/>
          <p:cNvCxnSpPr/>
          <p:nvPr/>
        </p:nvCxnSpPr>
        <p:spPr>
          <a:xfrm>
            <a:off x="533400" y="47853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533400" y="173736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4" y="128016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7.4  SNMPv3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1" y="2235276"/>
            <a:ext cx="8618499" cy="5976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184" y="786384"/>
            <a:ext cx="1157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SNMPv3 formally defines </a:t>
            </a:r>
            <a:r>
              <a:rPr lang="en-US" sz="2000" b="1" dirty="0">
                <a:latin typeface="Candara" panose="020E0502030303020204" pitchFamily="34" charset="0"/>
              </a:rPr>
              <a:t>five types </a:t>
            </a:r>
            <a:r>
              <a:rPr lang="en-US" sz="2000" dirty="0">
                <a:latin typeface="Candara" panose="020E0502030303020204" pitchFamily="34" charset="0"/>
              </a:rPr>
              <a:t>of applications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They are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command generator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command responder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notification originator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notification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receiver</a:t>
            </a:r>
            <a:r>
              <a:rPr lang="en-US" sz="2000" dirty="0">
                <a:latin typeface="Candara" panose="020E0502030303020204" pitchFamily="34" charset="0"/>
              </a:rPr>
              <a:t>, 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proxy forwarder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2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hape 306"/>
          <p:cNvCxnSpPr/>
          <p:nvPr/>
        </p:nvCxnSpPr>
        <p:spPr>
          <a:xfrm>
            <a:off x="563880" y="472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8" name="Shape 308"/>
          <p:cNvSpPr txBox="1"/>
          <p:nvPr/>
        </p:nvSpPr>
        <p:spPr>
          <a:xfrm>
            <a:off x="929006" y="124555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563880" y="47244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Command Generator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41" y="877252"/>
            <a:ext cx="6467474" cy="7267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Shape 312"/>
          <p:cNvCxnSpPr/>
          <p:nvPr/>
        </p:nvCxnSpPr>
        <p:spPr>
          <a:xfrm>
            <a:off x="563880" y="472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4" name="Shape 314"/>
          <p:cNvCxnSpPr/>
          <p:nvPr/>
        </p:nvCxnSpPr>
        <p:spPr>
          <a:xfrm>
            <a:off x="563880" y="472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5" name="Shape 315"/>
          <p:cNvSpPr txBox="1"/>
          <p:nvPr/>
        </p:nvSpPr>
        <p:spPr>
          <a:xfrm>
            <a:off x="563880" y="16764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396240" y="827532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7.5  Command Generator Application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2721" y="320040"/>
            <a:ext cx="5455920" cy="8710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A </a:t>
            </a:r>
            <a:r>
              <a:rPr lang="en-US" sz="2000" b="1" dirty="0">
                <a:latin typeface="Candara" panose="020E0502030303020204" pitchFamily="34" charset="0"/>
              </a:rPr>
              <a:t>command generator application </a:t>
            </a:r>
            <a:r>
              <a:rPr lang="en-US" sz="2000" dirty="0">
                <a:latin typeface="Candara" panose="020E0502030303020204" pitchFamily="34" charset="0"/>
              </a:rPr>
              <a:t>is used to generate get-request, get-next-request, get-bulk, and </a:t>
            </a:r>
            <a:r>
              <a:rPr lang="en-US" sz="2000" dirty="0" smtClean="0">
                <a:latin typeface="Candara" panose="020E0502030303020204" pitchFamily="34" charset="0"/>
              </a:rPr>
              <a:t>set- request </a:t>
            </a:r>
            <a:r>
              <a:rPr lang="en-US" sz="2000" dirty="0">
                <a:latin typeface="Candara" panose="020E0502030303020204" pitchFamily="34" charset="0"/>
              </a:rPr>
              <a:t>messages. The command generator also processes the response received for the command </a:t>
            </a:r>
            <a:r>
              <a:rPr lang="en-US" sz="2000" dirty="0" smtClean="0">
                <a:latin typeface="Candara" panose="020E0502030303020204" pitchFamily="34" charset="0"/>
              </a:rPr>
              <a:t>sent. Typically</a:t>
            </a:r>
            <a:r>
              <a:rPr lang="en-US" sz="2000" dirty="0">
                <a:latin typeface="Candara" panose="020E0502030303020204" pitchFamily="34" charset="0"/>
              </a:rPr>
              <a:t>, the command generator application is associated with the network manager process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b="1" dirty="0" smtClean="0">
                <a:latin typeface="Candara" panose="020E0502030303020204" pitchFamily="34" charset="0"/>
              </a:rPr>
              <a:t>Figure 7.5 </a:t>
            </a:r>
            <a:r>
              <a:rPr lang="en-US" sz="2000" dirty="0" smtClean="0">
                <a:latin typeface="Candara" panose="020E0502030303020204" pitchFamily="34" charset="0"/>
              </a:rPr>
              <a:t>shows the use of the command generator application using the get-request example. In the top half of the figure, the get-request message is sent after it passes through the </a:t>
            </a:r>
            <a:r>
              <a:rPr lang="en-US" sz="2000" b="1" dirty="0" smtClean="0">
                <a:latin typeface="Candara" panose="020E0502030303020204" pitchFamily="34" charset="0"/>
              </a:rPr>
              <a:t>dispatcher</a:t>
            </a:r>
            <a:r>
              <a:rPr lang="en-US" sz="2000" dirty="0" smtClean="0">
                <a:latin typeface="Candara" panose="020E0502030303020204" pitchFamily="34" charset="0"/>
              </a:rPr>
              <a:t>, the </a:t>
            </a:r>
            <a:r>
              <a:rPr lang="en-US" sz="2000" b="1" dirty="0" smtClean="0">
                <a:latin typeface="Candara" panose="020E0502030303020204" pitchFamily="34" charset="0"/>
              </a:rPr>
              <a:t>MPM</a:t>
            </a:r>
            <a:r>
              <a:rPr lang="en-US" sz="2000" dirty="0" smtClean="0">
                <a:latin typeface="Candara" panose="020E0502030303020204" pitchFamily="34" charset="0"/>
              </a:rPr>
              <a:t>, and the </a:t>
            </a:r>
            <a:r>
              <a:rPr lang="en-US" sz="2000" b="1" dirty="0" smtClean="0">
                <a:latin typeface="Candara" panose="020E0502030303020204" pitchFamily="34" charset="0"/>
              </a:rPr>
              <a:t>SM</a:t>
            </a:r>
            <a:r>
              <a:rPr lang="en-US" sz="2000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The command generator sends the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sendPdu</a:t>
            </a:r>
            <a:r>
              <a:rPr lang="en-US" sz="2000" dirty="0" smtClean="0">
                <a:latin typeface="Candara" panose="020E0502030303020204" pitchFamily="34" charset="0"/>
              </a:rPr>
              <a:t> primitive to the dispatcher, which </a:t>
            </a:r>
            <a:r>
              <a:rPr lang="en-US" sz="2000" dirty="0">
                <a:latin typeface="Candara" panose="020E0502030303020204" pitchFamily="34" charset="0"/>
              </a:rPr>
              <a:t>requests the MPM to prepare an outgoing message.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dispatcher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also sends a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sendPduHandle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to </a:t>
            </a:r>
            <a:r>
              <a:rPr lang="en-US" sz="2000" dirty="0" smtClean="0">
                <a:latin typeface="Candara" panose="020E0502030303020204" pitchFamily="34" charset="0"/>
              </a:rPr>
              <a:t>the command generator </a:t>
            </a:r>
            <a:r>
              <a:rPr lang="en-US" sz="2000" dirty="0">
                <a:latin typeface="Candara" panose="020E0502030303020204" pitchFamily="34" charset="0"/>
              </a:rPr>
              <a:t>to track the request.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SM</a:t>
            </a:r>
            <a:r>
              <a:rPr lang="en-US" sz="2000" dirty="0">
                <a:latin typeface="Candara" panose="020E0502030303020204" pitchFamily="34" charset="0"/>
              </a:rPr>
              <a:t> is used </a:t>
            </a:r>
            <a:r>
              <a:rPr lang="en-US" sz="2000" dirty="0" smtClean="0">
                <a:latin typeface="Candara" panose="020E0502030303020204" pitchFamily="34" charset="0"/>
              </a:rPr>
              <a:t>to generate </a:t>
            </a: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outgoing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message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 smtClean="0">
                <a:latin typeface="Candara" panose="020E0502030303020204" pitchFamily="34" charset="0"/>
              </a:rPr>
              <a:t>including </a:t>
            </a:r>
            <a:r>
              <a:rPr lang="en-US" sz="2000" b="1" dirty="0" smtClean="0">
                <a:latin typeface="Candara" panose="020E0502030303020204" pitchFamily="34" charset="0"/>
              </a:rPr>
              <a:t>authentication</a:t>
            </a:r>
            <a:r>
              <a:rPr lang="en-US" sz="2000" dirty="0" smtClean="0">
                <a:latin typeface="Candara" panose="020E0502030303020204" pitchFamily="34" charset="0"/>
              </a:rPr>
              <a:t> and </a:t>
            </a:r>
            <a:r>
              <a:rPr lang="en-US" sz="2000" b="1" dirty="0" smtClean="0">
                <a:latin typeface="Candara" panose="020E0502030303020204" pitchFamily="34" charset="0"/>
              </a:rPr>
              <a:t>privacy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parameters</a:t>
            </a:r>
            <a:r>
              <a:rPr lang="en-US" sz="2000" dirty="0">
                <a:latin typeface="Candara" panose="020E0502030303020204" pitchFamily="34" charset="0"/>
              </a:rPr>
              <a:t>. The dispatcher then </a:t>
            </a:r>
            <a:r>
              <a:rPr lang="en-US" sz="2000" dirty="0" smtClean="0">
                <a:latin typeface="Candara" panose="020E0502030303020204" pitchFamily="34" charset="0"/>
              </a:rPr>
              <a:t>sends the </a:t>
            </a:r>
            <a:r>
              <a:rPr lang="en-US" sz="2000" dirty="0">
                <a:latin typeface="Candara" panose="020E0502030303020204" pitchFamily="34" charset="0"/>
              </a:rPr>
              <a:t>message on the network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The bottom half of Figure 7.5 presents the role of the command generator when the get-response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message is received from the remote entity.</a:t>
            </a:r>
            <a:endParaRPr lang="en-US" sz="20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Shape 273"/>
          <p:cNvCxnSpPr/>
          <p:nvPr/>
        </p:nvCxnSpPr>
        <p:spPr>
          <a:xfrm>
            <a:off x="310896" y="472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4" name="Shape 274"/>
          <p:cNvCxnSpPr/>
          <p:nvPr/>
        </p:nvCxnSpPr>
        <p:spPr>
          <a:xfrm>
            <a:off x="387096" y="48158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5" name="Shape 275"/>
          <p:cNvSpPr txBox="1"/>
          <p:nvPr/>
        </p:nvSpPr>
        <p:spPr>
          <a:xfrm>
            <a:off x="-222504" y="481584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76022" y="124555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87096" y="47244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669900"/>
                </a:solidFill>
                <a:latin typeface="Candara" panose="020E0502030303020204" pitchFamily="34" charset="0"/>
              </a:rPr>
              <a:t>sendPDU Primitive 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38" y="1305560"/>
            <a:ext cx="6245224" cy="2916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218820" y="5207952"/>
            <a:ext cx="11339195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sendPdu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request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sent by the application module,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command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generator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is associated with the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receiving module,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dispatcher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After the message is transmitted over the network,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dispatcher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sends a handle to the command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generator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tracking the response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sendPdu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the IN parameter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sendPduHandle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the OUT parameter, shown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as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coupled to the IN parameter</a:t>
            </a:r>
          </a:p>
        </p:txBody>
      </p:sp>
      <p:cxnSp>
        <p:nvCxnSpPr>
          <p:cNvPr id="282" name="Shape 282"/>
          <p:cNvCxnSpPr/>
          <p:nvPr/>
        </p:nvCxnSpPr>
        <p:spPr>
          <a:xfrm>
            <a:off x="310896" y="472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>
            <a:off x="310896" y="472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5" name="Shape 285"/>
          <p:cNvSpPr txBox="1"/>
          <p:nvPr/>
        </p:nvSpPr>
        <p:spPr>
          <a:xfrm>
            <a:off x="310896" y="16764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hape 290"/>
          <p:cNvCxnSpPr/>
          <p:nvPr/>
        </p:nvCxnSpPr>
        <p:spPr>
          <a:xfrm>
            <a:off x="365760" y="6248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1" name="Shape 291"/>
          <p:cNvCxnSpPr/>
          <p:nvPr/>
        </p:nvCxnSpPr>
        <p:spPr>
          <a:xfrm>
            <a:off x="441960" y="51206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Shape 292"/>
          <p:cNvSpPr txBox="1"/>
          <p:nvPr/>
        </p:nvSpPr>
        <p:spPr>
          <a:xfrm>
            <a:off x="-167640" y="512064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730886" y="139795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441960" y="62484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669900"/>
                </a:solidFill>
                <a:latin typeface="Candara" panose="020E0502030303020204" pitchFamily="34" charset="0"/>
              </a:rPr>
              <a:t>Dispatcher Primitives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" y="1539240"/>
            <a:ext cx="6492240" cy="3642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Shape 298"/>
          <p:cNvCxnSpPr/>
          <p:nvPr/>
        </p:nvCxnSpPr>
        <p:spPr>
          <a:xfrm>
            <a:off x="365760" y="6248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0" name="Shape 300"/>
          <p:cNvCxnSpPr/>
          <p:nvPr/>
        </p:nvCxnSpPr>
        <p:spPr>
          <a:xfrm>
            <a:off x="365760" y="6248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1" name="Shape 301"/>
          <p:cNvSpPr txBox="1"/>
          <p:nvPr/>
        </p:nvSpPr>
        <p:spPr>
          <a:xfrm>
            <a:off x="365760" y="32004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hape 72"/>
          <p:cNvCxnSpPr/>
          <p:nvPr/>
        </p:nvCxnSpPr>
        <p:spPr>
          <a:xfrm>
            <a:off x="542544" y="411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618744" y="94488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75" name="Shape 75"/>
          <p:cNvCxnSpPr/>
          <p:nvPr/>
        </p:nvCxnSpPr>
        <p:spPr>
          <a:xfrm>
            <a:off x="542544" y="411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" name="Shape 76"/>
          <p:cNvSpPr txBox="1"/>
          <p:nvPr/>
        </p:nvSpPr>
        <p:spPr>
          <a:xfrm>
            <a:off x="618744" y="94488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79" name="Shape 79"/>
          <p:cNvCxnSpPr/>
          <p:nvPr/>
        </p:nvCxnSpPr>
        <p:spPr>
          <a:xfrm>
            <a:off x="542544" y="411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Shape 80"/>
          <p:cNvSpPr txBox="1"/>
          <p:nvPr/>
        </p:nvSpPr>
        <p:spPr>
          <a:xfrm>
            <a:off x="542544" y="106680"/>
            <a:ext cx="584835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42544" y="411481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Objectives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66345" y="1097281"/>
            <a:ext cx="5829299" cy="7388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SNMPv3 features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Documentation architecture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Formalized SNMP architecture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</a:t>
            </a:r>
          </a:p>
          <a:p>
            <a:pPr indent="-34290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SNMP engine ID and name for network entity</a:t>
            </a:r>
          </a:p>
          <a:p>
            <a:pPr indent="-34290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SNMPv3 applications and primitives</a:t>
            </a:r>
          </a:p>
          <a:p>
            <a:pPr indent="-34290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SNMP architecture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Integrates the three SNMP versions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Message processing module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Dispatcher module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Future enhancement capability</a:t>
            </a:r>
          </a:p>
          <a:p>
            <a:pPr indent="-34290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User </a:t>
            </a:r>
            <a:r>
              <a:rPr lang="en-US" sz="1800" b="1" dirty="0">
                <a:solidFill>
                  <a:srgbClr val="CC6600"/>
                </a:solidFill>
              </a:rPr>
              <a:t>security</a:t>
            </a:r>
            <a:r>
              <a:rPr lang="en-US" sz="1800" b="1" dirty="0">
                <a:solidFill>
                  <a:srgbClr val="0070C0"/>
                </a:solidFill>
              </a:rPr>
              <a:t> model, USM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Derived from user ID and password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Authentication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Privacy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Message timeliness</a:t>
            </a:r>
          </a:p>
          <a:p>
            <a:pPr indent="-34290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View-based access control model, VACM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Configure set of MIB views for agent with contexts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Family of subtrees in MIB views</a:t>
            </a:r>
          </a:p>
          <a:p>
            <a:pPr lvl="1" indent="-285750">
              <a:spcBef>
                <a:spcPts val="360"/>
              </a:spcBef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VACM process 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3136" y="4094947"/>
            <a:ext cx="4882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Sections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Chapter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Overview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7.1  SNMPv3 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Key </a:t>
            </a:r>
            <a:r>
              <a:rPr lang="en-US" sz="24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Chapter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Shape 321"/>
          <p:cNvCxnSpPr/>
          <p:nvPr/>
        </p:nvCxnSpPr>
        <p:spPr>
          <a:xfrm>
            <a:off x="53339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3" name="Shape 323"/>
          <p:cNvSpPr txBox="1"/>
          <p:nvPr/>
        </p:nvSpPr>
        <p:spPr>
          <a:xfrm>
            <a:off x="898525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533399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Command Responder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1"/>
            <a:ext cx="6356349" cy="716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Shape 327"/>
          <p:cNvCxnSpPr/>
          <p:nvPr/>
        </p:nvCxnSpPr>
        <p:spPr>
          <a:xfrm>
            <a:off x="53339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8" name="Shape 328"/>
          <p:cNvSpPr txBox="1"/>
          <p:nvPr/>
        </p:nvSpPr>
        <p:spPr>
          <a:xfrm>
            <a:off x="4914900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29" name="Shape 329"/>
          <p:cNvCxnSpPr/>
          <p:nvPr/>
        </p:nvCxnSpPr>
        <p:spPr>
          <a:xfrm>
            <a:off x="53339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0" name="Shape 330"/>
          <p:cNvSpPr txBox="1"/>
          <p:nvPr/>
        </p:nvSpPr>
        <p:spPr>
          <a:xfrm>
            <a:off x="533399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0320" y="883920"/>
            <a:ext cx="5699760" cy="7478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 </a:t>
            </a:r>
            <a:r>
              <a:rPr lang="en-US" sz="2000" b="1" dirty="0">
                <a:latin typeface="Candara" panose="020E0502030303020204" pitchFamily="34" charset="0"/>
              </a:rPr>
              <a:t>command responder</a:t>
            </a:r>
            <a:r>
              <a:rPr lang="en-US" sz="2000" dirty="0">
                <a:latin typeface="Candara" panose="020E0502030303020204" pitchFamily="34" charset="0"/>
              </a:rPr>
              <a:t> processes the </a:t>
            </a:r>
            <a:r>
              <a:rPr lang="en-US" sz="2000" b="1" dirty="0">
                <a:latin typeface="Candara" panose="020E0502030303020204" pitchFamily="34" charset="0"/>
              </a:rPr>
              <a:t>get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latin typeface="Candara" panose="020E0502030303020204" pitchFamily="34" charset="0"/>
              </a:rPr>
              <a:t>set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requests</a:t>
            </a:r>
            <a:r>
              <a:rPr lang="en-US" sz="2000" dirty="0">
                <a:latin typeface="Candara" panose="020E0502030303020204" pitchFamily="34" charset="0"/>
              </a:rPr>
              <a:t> destined for it and is received from a </a:t>
            </a:r>
            <a:r>
              <a:rPr lang="en-US" sz="2000" dirty="0" smtClean="0">
                <a:latin typeface="Candara" panose="020E0502030303020204" pitchFamily="34" charset="0"/>
              </a:rPr>
              <a:t>legitimate </a:t>
            </a:r>
            <a:r>
              <a:rPr lang="en-US" sz="2000" b="1" dirty="0" smtClean="0">
                <a:latin typeface="Candara" panose="020E0502030303020204" pitchFamily="34" charset="0"/>
              </a:rPr>
              <a:t>non-authoritative </a:t>
            </a:r>
            <a:r>
              <a:rPr lang="en-US" sz="2000" b="1" dirty="0">
                <a:latin typeface="Candara" panose="020E0502030303020204" pitchFamily="34" charset="0"/>
              </a:rPr>
              <a:t>remote entity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It </a:t>
            </a:r>
            <a:r>
              <a:rPr lang="en-US" sz="2000" dirty="0">
                <a:latin typeface="Candara" panose="020E0502030303020204" pitchFamily="34" charset="0"/>
              </a:rPr>
              <a:t>performs the appropriate action of get or set on the network </a:t>
            </a:r>
            <a:r>
              <a:rPr lang="en-US" sz="2000" dirty="0" smtClean="0">
                <a:latin typeface="Candara" panose="020E0502030303020204" pitchFamily="34" charset="0"/>
              </a:rPr>
              <a:t>element, prepares </a:t>
            </a:r>
            <a:r>
              <a:rPr lang="en-US" sz="2000" dirty="0">
                <a:latin typeface="Candara" panose="020E0502030303020204" pitchFamily="34" charset="0"/>
              </a:rPr>
              <a:t>a </a:t>
            </a:r>
            <a:r>
              <a:rPr lang="en-US" sz="2000" b="1" dirty="0">
                <a:latin typeface="Candara" panose="020E0502030303020204" pitchFamily="34" charset="0"/>
              </a:rPr>
              <a:t>get-response message</a:t>
            </a:r>
            <a:r>
              <a:rPr lang="en-US" sz="2000" dirty="0">
                <a:latin typeface="Candara" panose="020E0502030303020204" pitchFamily="34" charset="0"/>
              </a:rPr>
              <a:t>, and sends it to the </a:t>
            </a:r>
            <a:r>
              <a:rPr lang="en-US" sz="2000" b="1" dirty="0">
                <a:latin typeface="Candara" panose="020E0502030303020204" pitchFamily="34" charset="0"/>
              </a:rPr>
              <a:t>remote entity </a:t>
            </a:r>
            <a:r>
              <a:rPr lang="en-US" sz="2000" dirty="0">
                <a:latin typeface="Candara" panose="020E0502030303020204" pitchFamily="34" charset="0"/>
              </a:rPr>
              <a:t>that made the request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Before the </a:t>
            </a:r>
            <a:r>
              <a:rPr lang="en-US" sz="2000" b="1" dirty="0">
                <a:latin typeface="Candara" panose="020E0502030303020204" pitchFamily="34" charset="0"/>
              </a:rPr>
              <a:t>get-request </a:t>
            </a:r>
            <a:r>
              <a:rPr lang="en-US" sz="2000" dirty="0">
                <a:latin typeface="Candara" panose="020E0502030303020204" pitchFamily="34" charset="0"/>
              </a:rPr>
              <a:t>could be processed by the command-responder application, the context </a:t>
            </a:r>
            <a:r>
              <a:rPr lang="en-US" sz="2000" dirty="0" smtClean="0">
                <a:latin typeface="Candara" panose="020E0502030303020204" pitchFamily="34" charset="0"/>
              </a:rPr>
              <a:t>that the </a:t>
            </a:r>
            <a:r>
              <a:rPr lang="en-US" sz="2000" b="1" dirty="0">
                <a:latin typeface="Candara" panose="020E0502030303020204" pitchFamily="34" charset="0"/>
              </a:rPr>
              <a:t>SNMP engine </a:t>
            </a:r>
            <a:r>
              <a:rPr lang="en-US" sz="2000" dirty="0">
                <a:latin typeface="Candara" panose="020E0502030303020204" pitchFamily="34" charset="0"/>
              </a:rPr>
              <a:t>is responsible for must register with the SNMP engine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Once the </a:t>
            </a:r>
            <a:r>
              <a:rPr lang="en-US" sz="2000" b="1" dirty="0">
                <a:latin typeface="Candara" panose="020E0502030303020204" pitchFamily="34" charset="0"/>
              </a:rPr>
              <a:t>request</a:t>
            </a:r>
            <a:r>
              <a:rPr lang="en-US" sz="2000" dirty="0">
                <a:latin typeface="Candara" panose="020E0502030303020204" pitchFamily="34" charset="0"/>
              </a:rPr>
              <a:t> is processed by the Command Responder, it prepares the </a:t>
            </a:r>
            <a:r>
              <a:rPr lang="en-US" sz="2000" b="1" dirty="0">
                <a:latin typeface="Candara" panose="020E0502030303020204" pitchFamily="34" charset="0"/>
              </a:rPr>
              <a:t>get-response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message as </a:t>
            </a:r>
            <a:r>
              <a:rPr lang="en-US" sz="2000" dirty="0">
                <a:latin typeface="Candara" panose="020E0502030303020204" pitchFamily="34" charset="0"/>
              </a:rPr>
              <a:t>shown in the bottom half of Figure 7.6. The message is passed to the </a:t>
            </a:r>
            <a:r>
              <a:rPr lang="en-US" sz="2000" b="1" dirty="0">
                <a:latin typeface="Candara" panose="020E0502030303020204" pitchFamily="34" charset="0"/>
              </a:rPr>
              <a:t>Dispatcher</a:t>
            </a:r>
            <a:r>
              <a:rPr lang="en-US" sz="2000" dirty="0">
                <a:latin typeface="Candara" panose="020E0502030303020204" pitchFamily="34" charset="0"/>
              </a:rPr>
              <a:t> using </a:t>
            </a: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latin typeface="Candara" panose="020E0502030303020204" pitchFamily="34" charset="0"/>
              </a:rPr>
              <a:t>returnResponsePdu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latin typeface="Candara" panose="020E0502030303020204" pitchFamily="34" charset="0"/>
              </a:rPr>
              <a:t>MPM</a:t>
            </a:r>
            <a:r>
              <a:rPr lang="en-US" sz="2000" dirty="0" smtClean="0">
                <a:latin typeface="Candara" panose="020E0502030303020204" pitchFamily="34" charset="0"/>
              </a:rPr>
              <a:t> prepares </a:t>
            </a: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response message</a:t>
            </a:r>
            <a:r>
              <a:rPr lang="en-US" sz="2000" dirty="0">
                <a:latin typeface="Candara" panose="020E0502030303020204" pitchFamily="34" charset="0"/>
              </a:rPr>
              <a:t>, the </a:t>
            </a:r>
            <a:r>
              <a:rPr lang="en-US" sz="2000" b="1" dirty="0">
                <a:latin typeface="Candara" panose="020E0502030303020204" pitchFamily="34" charset="0"/>
              </a:rPr>
              <a:t>SM</a:t>
            </a:r>
            <a:r>
              <a:rPr lang="en-US" sz="2000" dirty="0">
                <a:latin typeface="Candara" panose="020E0502030303020204" pitchFamily="34" charset="0"/>
              </a:rPr>
              <a:t> performs the </a:t>
            </a:r>
            <a:r>
              <a:rPr lang="en-US" sz="2000" b="1" dirty="0">
                <a:latin typeface="Candara" panose="020E0502030303020204" pitchFamily="34" charset="0"/>
              </a:rPr>
              <a:t>security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latin typeface="Candara" panose="020E0502030303020204" pitchFamily="34" charset="0"/>
              </a:rPr>
              <a:t>functions</a:t>
            </a:r>
            <a:r>
              <a:rPr lang="en-US" sz="2000" dirty="0" smtClean="0">
                <a:latin typeface="Candara" panose="020E0502030303020204" pitchFamily="34" charset="0"/>
              </a:rPr>
              <a:t>, and </a:t>
            </a: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Dispatcher</a:t>
            </a:r>
            <a:r>
              <a:rPr lang="en-US" sz="2000" dirty="0">
                <a:latin typeface="Candara" panose="020E0502030303020204" pitchFamily="34" charset="0"/>
              </a:rPr>
              <a:t> eventually transmits the </a:t>
            </a:r>
            <a:r>
              <a:rPr lang="en-US" sz="2000" b="1" dirty="0">
                <a:latin typeface="Candara" panose="020E0502030303020204" pitchFamily="34" charset="0"/>
              </a:rPr>
              <a:t>get-response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message</a:t>
            </a:r>
            <a:r>
              <a:rPr lang="en-US" sz="2000" dirty="0">
                <a:latin typeface="Candara" panose="020E0502030303020204" pitchFamily="34" charset="0"/>
              </a:rPr>
              <a:t> on the </a:t>
            </a:r>
            <a:r>
              <a:rPr lang="en-US" sz="2000" b="1" dirty="0">
                <a:latin typeface="Candara" panose="020E0502030303020204" pitchFamily="34" charset="0"/>
              </a:rPr>
              <a:t>network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Shape 335"/>
          <p:cNvCxnSpPr/>
          <p:nvPr/>
        </p:nvCxnSpPr>
        <p:spPr>
          <a:xfrm>
            <a:off x="396240" y="5029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7" name="Shape 337"/>
          <p:cNvSpPr txBox="1"/>
          <p:nvPr/>
        </p:nvSpPr>
        <p:spPr>
          <a:xfrm>
            <a:off x="761366" y="127603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339" name="Shape 339"/>
          <p:cNvCxnSpPr/>
          <p:nvPr/>
        </p:nvCxnSpPr>
        <p:spPr>
          <a:xfrm>
            <a:off x="457200" y="8412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0" name="Shape 340"/>
          <p:cNvSpPr txBox="1"/>
          <p:nvPr/>
        </p:nvSpPr>
        <p:spPr>
          <a:xfrm>
            <a:off x="-152400" y="841248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167640" y="624841"/>
            <a:ext cx="6284912" cy="7513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 Notification originator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Generates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inform messages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Determines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target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SNMP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version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Decides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context information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 Notification receiver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Registers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with SNMP engine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Receives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messages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 Proxy forwarder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Proxy server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Handles only SNMP messages by</a:t>
            </a:r>
          </a:p>
          <a:p>
            <a:pPr marL="1371600" lvl="2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Command generator</a:t>
            </a:r>
          </a:p>
          <a:p>
            <a:pPr marL="1371600" lvl="2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Command responder</a:t>
            </a:r>
          </a:p>
          <a:p>
            <a:pPr marL="1371600" lvl="2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generator</a:t>
            </a:r>
          </a:p>
          <a:p>
            <a:pPr marL="1371600" lvl="2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Report indicator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Uses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translation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the proxy group MIB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396240" y="5029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5" name="Shape 345"/>
          <p:cNvCxnSpPr/>
          <p:nvPr/>
        </p:nvCxnSpPr>
        <p:spPr>
          <a:xfrm>
            <a:off x="396240" y="5029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6" name="Shape 346"/>
          <p:cNvSpPr txBox="1"/>
          <p:nvPr/>
        </p:nvSpPr>
        <p:spPr>
          <a:xfrm>
            <a:off x="396240" y="19812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0" y="609600"/>
            <a:ext cx="5455921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Notification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Originator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notification originator application generates either a trap or an inform message. Its function </a:t>
            </a:r>
            <a:r>
              <a:rPr lang="en-US" sz="1800" dirty="0" smtClean="0">
                <a:latin typeface="Candara" panose="020E0502030303020204" pitchFamily="34" charset="0"/>
              </a:rPr>
              <a:t>is somewhat </a:t>
            </a:r>
            <a:r>
              <a:rPr lang="en-US" sz="1800" dirty="0">
                <a:latin typeface="Candara" panose="020E0502030303020204" pitchFamily="34" charset="0"/>
              </a:rPr>
              <a:t>similar to the command responder, except that it needs to find out where to send the </a:t>
            </a:r>
            <a:r>
              <a:rPr lang="en-US" sz="1800" dirty="0" smtClean="0">
                <a:latin typeface="Candara" panose="020E0502030303020204" pitchFamily="34" charset="0"/>
              </a:rPr>
              <a:t>message and </a:t>
            </a:r>
            <a:r>
              <a:rPr lang="en-US" sz="1800" dirty="0">
                <a:latin typeface="Candara" panose="020E0502030303020204" pitchFamily="34" charset="0"/>
              </a:rPr>
              <a:t>what SNMP version and security parameters to use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Notification Receiver</a:t>
            </a:r>
          </a:p>
          <a:p>
            <a:r>
              <a:rPr lang="en-US" sz="1800" dirty="0">
                <a:latin typeface="Candara" panose="020E0502030303020204" pitchFamily="34" charset="0"/>
              </a:rPr>
              <a:t>The notification receiver application receives SNMP notification messages. It registers with the </a:t>
            </a:r>
            <a:r>
              <a:rPr lang="en-US" sz="1800" dirty="0" smtClean="0">
                <a:latin typeface="Candara" panose="020E0502030303020204" pitchFamily="34" charset="0"/>
              </a:rPr>
              <a:t>SNMP engine </a:t>
            </a:r>
            <a:r>
              <a:rPr lang="en-US" sz="1800" dirty="0">
                <a:latin typeface="Candara" panose="020E0502030303020204" pitchFamily="34" charset="0"/>
              </a:rPr>
              <a:t>to receive these messages</a:t>
            </a:r>
            <a:r>
              <a:rPr lang="en-US" sz="1800" dirty="0" smtClean="0">
                <a:latin typeface="Candara" panose="020E0502030303020204" pitchFamily="34" charset="0"/>
              </a:rPr>
              <a:t>, just </a:t>
            </a:r>
            <a:r>
              <a:rPr lang="en-US" sz="1800" dirty="0">
                <a:latin typeface="Candara" panose="020E0502030303020204" pitchFamily="34" charset="0"/>
              </a:rPr>
              <a:t>as the command responder does to receive get and set messages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Proxy Forwarder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term "proxy" is used to refer to a proxy forwarder application that forwards </a:t>
            </a:r>
            <a:r>
              <a:rPr lang="en-US" sz="1800" dirty="0" smtClean="0">
                <a:latin typeface="Candara" panose="020E0502030303020204" pitchFamily="34" charset="0"/>
              </a:rPr>
              <a:t>SNMP requests</a:t>
            </a:r>
            <a:r>
              <a:rPr lang="en-US" sz="1800" dirty="0">
                <a:latin typeface="Candara" panose="020E0502030303020204" pitchFamily="34" charset="0"/>
              </a:rPr>
              <a:t>, notifications, and responses without regard for what managed objects are contained in those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messages. </a:t>
            </a:r>
            <a:r>
              <a:rPr lang="en-US" sz="1800" dirty="0">
                <a:latin typeface="Candara" panose="020E0502030303020204" pitchFamily="34" charset="0"/>
              </a:rPr>
              <a:t>The proxy forwarder </a:t>
            </a:r>
            <a:r>
              <a:rPr lang="en-US" sz="1800" dirty="0" smtClean="0">
                <a:latin typeface="Candara" panose="020E0502030303020204" pitchFamily="34" charset="0"/>
              </a:rPr>
              <a:t>handles </a:t>
            </a:r>
            <a:r>
              <a:rPr lang="en-US" sz="1800" b="1" dirty="0" smtClean="0">
                <a:latin typeface="Candara" panose="020E0502030303020204" pitchFamily="34" charset="0"/>
              </a:rPr>
              <a:t>four </a:t>
            </a:r>
            <a:r>
              <a:rPr lang="en-US" sz="1800" b="1" dirty="0">
                <a:latin typeface="Candara" panose="020E0502030303020204" pitchFamily="34" charset="0"/>
              </a:rPr>
              <a:t>types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dirty="0" smtClean="0">
                <a:latin typeface="Candara" panose="020E0502030303020204" pitchFamily="34" charset="0"/>
              </a:rPr>
              <a:t>messages. 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proxy </a:t>
            </a:r>
            <a:r>
              <a:rPr lang="en-US" sz="1800" dirty="0">
                <a:latin typeface="Candara" panose="020E0502030303020204" pitchFamily="34" charset="0"/>
              </a:rPr>
              <a:t>forwarder uses the translation </a:t>
            </a:r>
            <a:r>
              <a:rPr lang="en-US" sz="1800" dirty="0" smtClean="0">
                <a:latin typeface="Candara" panose="020E0502030303020204" pitchFamily="34" charset="0"/>
              </a:rPr>
              <a:t>table In the </a:t>
            </a:r>
            <a:r>
              <a:rPr lang="en-US" sz="1800" dirty="0">
                <a:latin typeface="Candara" panose="020E0502030303020204" pitchFamily="34" charset="0"/>
              </a:rPr>
              <a:t>proxy group MIB created for this purpose.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hape 122"/>
          <p:cNvCxnSpPr/>
          <p:nvPr/>
        </p:nvCxnSpPr>
        <p:spPr>
          <a:xfrm>
            <a:off x="214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 flipH="1">
            <a:off x="5853404" y="596900"/>
            <a:ext cx="1" cy="82781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6" name="Shape 126"/>
          <p:cNvSpPr txBox="1"/>
          <p:nvPr/>
        </p:nvSpPr>
        <p:spPr>
          <a:xfrm>
            <a:off x="214604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latin typeface="Candara" panose="020E0502030303020204" pitchFamily="34" charset="0"/>
              </a:rPr>
              <a:t>SNMP entity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Architecture</a:t>
            </a:r>
            <a:endParaRPr lang="en-US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130" name="Shape 130"/>
          <p:cNvCxnSpPr/>
          <p:nvPr/>
        </p:nvCxnSpPr>
        <p:spPr>
          <a:xfrm>
            <a:off x="214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214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3" name="Shape 133"/>
          <p:cNvSpPr txBox="1"/>
          <p:nvPr/>
        </p:nvSpPr>
        <p:spPr>
          <a:xfrm>
            <a:off x="212356" y="60904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Chapter 7</a:t>
            </a: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677" y="4084232"/>
            <a:ext cx="54869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ndara" panose="020E0502030303020204" pitchFamily="34" charset="0"/>
              </a:rPr>
              <a:t>An </a:t>
            </a:r>
            <a:r>
              <a:rPr lang="en-US" b="1" dirty="0">
                <a:latin typeface="Candara" panose="020E0502030303020204" pitchFamily="34" charset="0"/>
              </a:rPr>
              <a:t>SNMP management network </a:t>
            </a:r>
            <a:r>
              <a:rPr lang="en-US" dirty="0">
                <a:latin typeface="Candara" panose="020E0502030303020204" pitchFamily="34" charset="0"/>
              </a:rPr>
              <a:t>consists of </a:t>
            </a:r>
            <a:r>
              <a:rPr lang="en-US" b="1" dirty="0">
                <a:latin typeface="Candara" panose="020E0502030303020204" pitchFamily="34" charset="0"/>
              </a:rPr>
              <a:t>several nodes</a:t>
            </a:r>
            <a:r>
              <a:rPr lang="en-US" dirty="0">
                <a:latin typeface="Candara" panose="020E0502030303020204" pitchFamily="34" charset="0"/>
              </a:rPr>
              <a:t>, each with </a:t>
            </a:r>
            <a:r>
              <a:rPr lang="en-US" b="1" dirty="0">
                <a:latin typeface="Candara" panose="020E0502030303020204" pitchFamily="34" charset="0"/>
              </a:rPr>
              <a:t>an SNMP entity</a:t>
            </a:r>
            <a:r>
              <a:rPr lang="en-US" dirty="0">
                <a:latin typeface="Candara" panose="020E0502030303020204" pitchFamily="34" charset="0"/>
              </a:rPr>
              <a:t>. </a:t>
            </a:r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>
                <a:latin typeface="Candara" panose="020E0502030303020204" pitchFamily="34" charset="0"/>
              </a:rPr>
              <a:t>architecture</a:t>
            </a:r>
            <a:r>
              <a:rPr lang="en-US" dirty="0">
                <a:latin typeface="Candara" panose="020E0502030303020204" pitchFamily="34" charset="0"/>
              </a:rPr>
              <a:t> of an </a:t>
            </a:r>
            <a:r>
              <a:rPr lang="en-US" b="1" dirty="0">
                <a:latin typeface="Candara" panose="020E0502030303020204" pitchFamily="34" charset="0"/>
              </a:rPr>
              <a:t>SNMP entity</a:t>
            </a:r>
            <a:r>
              <a:rPr lang="en-US" dirty="0">
                <a:latin typeface="Candara" panose="020E0502030303020204" pitchFamily="34" charset="0"/>
              </a:rPr>
              <a:t> is defined as the </a:t>
            </a:r>
            <a:r>
              <a:rPr lang="en-US" b="1" dirty="0">
                <a:latin typeface="Candara" panose="020E0502030303020204" pitchFamily="34" charset="0"/>
              </a:rPr>
              <a:t>elements</a:t>
            </a:r>
            <a:r>
              <a:rPr lang="en-US" dirty="0">
                <a:latin typeface="Candara" panose="020E0502030303020204" pitchFamily="34" charset="0"/>
              </a:rPr>
              <a:t> of an </a:t>
            </a:r>
            <a:r>
              <a:rPr lang="en-US" b="1" dirty="0">
                <a:latin typeface="Candara" panose="020E0502030303020204" pitchFamily="34" charset="0"/>
              </a:rPr>
              <a:t>entity</a:t>
            </a:r>
            <a:r>
              <a:rPr lang="en-US" dirty="0">
                <a:latin typeface="Candara" panose="020E0502030303020204" pitchFamily="34" charset="0"/>
              </a:rPr>
              <a:t> and the </a:t>
            </a:r>
            <a:r>
              <a:rPr lang="en-US" b="1" dirty="0">
                <a:latin typeface="Candara" panose="020E0502030303020204" pitchFamily="34" charset="0"/>
              </a:rPr>
              <a:t>names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associated</a:t>
            </a:r>
            <a:r>
              <a:rPr lang="en-US" dirty="0">
                <a:latin typeface="Candara" panose="020E0502030303020204" pitchFamily="34" charset="0"/>
              </a:rPr>
              <a:t> with them. </a:t>
            </a:r>
            <a:endParaRPr lang="en-US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ndara" panose="020E0502030303020204" pitchFamily="34" charset="0"/>
              </a:rPr>
              <a:t>There </a:t>
            </a:r>
            <a:r>
              <a:rPr lang="en-US" dirty="0">
                <a:latin typeface="Candara" panose="020E0502030303020204" pitchFamily="34" charset="0"/>
              </a:rPr>
              <a:t>are </a:t>
            </a:r>
            <a:r>
              <a:rPr lang="en-US" b="1" dirty="0">
                <a:latin typeface="Candara" panose="020E0502030303020204" pitchFamily="34" charset="0"/>
              </a:rPr>
              <a:t>three</a:t>
            </a:r>
            <a:r>
              <a:rPr lang="en-US" dirty="0">
                <a:latin typeface="Candara" panose="020E0502030303020204" pitchFamily="34" charset="0"/>
              </a:rPr>
              <a:t> kinds </a:t>
            </a:r>
            <a:r>
              <a:rPr lang="en-US" dirty="0" smtClean="0">
                <a:latin typeface="Candara" panose="020E0502030303020204" pitchFamily="34" charset="0"/>
              </a:rPr>
              <a:t>of </a:t>
            </a:r>
            <a:r>
              <a:rPr lang="en-US" b="1" dirty="0" smtClean="0">
                <a:latin typeface="Candara" panose="020E0502030303020204" pitchFamily="34" charset="0"/>
              </a:rPr>
              <a:t>naming</a:t>
            </a:r>
            <a:r>
              <a:rPr lang="en-US" dirty="0">
                <a:latin typeface="Candara" panose="020E0502030303020204" pitchFamily="34" charset="0"/>
              </a:rPr>
              <a:t>: naming of </a:t>
            </a:r>
            <a:r>
              <a:rPr lang="en-US" b="1" dirty="0">
                <a:latin typeface="Candara" panose="020E0502030303020204" pitchFamily="34" charset="0"/>
              </a:rPr>
              <a:t>entities</a:t>
            </a:r>
            <a:r>
              <a:rPr lang="en-US" dirty="0">
                <a:latin typeface="Candara" panose="020E0502030303020204" pitchFamily="34" charset="0"/>
              </a:rPr>
              <a:t>, naming of </a:t>
            </a:r>
            <a:r>
              <a:rPr lang="en-US" b="1" dirty="0">
                <a:latin typeface="Candara" panose="020E0502030303020204" pitchFamily="34" charset="0"/>
              </a:rPr>
              <a:t>identities</a:t>
            </a:r>
            <a:r>
              <a:rPr lang="en-US" dirty="0">
                <a:latin typeface="Candara" panose="020E0502030303020204" pitchFamily="34" charset="0"/>
              </a:rPr>
              <a:t>, and naming of </a:t>
            </a:r>
            <a:r>
              <a:rPr lang="en-US" b="1" dirty="0">
                <a:latin typeface="Candara" panose="020E0502030303020204" pitchFamily="34" charset="0"/>
              </a:rPr>
              <a:t>management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information</a:t>
            </a:r>
            <a:r>
              <a:rPr lang="en-US" dirty="0"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9" y="921862"/>
            <a:ext cx="4585798" cy="3179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677" y="5760732"/>
            <a:ext cx="54869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Elements of an 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Entity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It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comprise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an 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SNMP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engine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 and a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set of applications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SNMP engine, named 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snmpEnginelD (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unique</a:t>
            </a:r>
            <a:r>
              <a:rPr lang="en-US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ID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comprises a </a:t>
            </a:r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dispatcher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message processing subsystem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security subsystem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, and an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access control subsystem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4" name="Shape 175"/>
          <p:cNvSpPr txBox="1"/>
          <p:nvPr/>
        </p:nvSpPr>
        <p:spPr>
          <a:xfrm>
            <a:off x="6293224" y="276223"/>
            <a:ext cx="3770661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Dispatcher </a:t>
            </a:r>
            <a:r>
              <a:rPr lang="ar-SA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المرسل</a:t>
            </a:r>
            <a:endParaRPr lang="en-U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Shape 177"/>
          <p:cNvSpPr txBox="1"/>
          <p:nvPr/>
        </p:nvSpPr>
        <p:spPr>
          <a:xfrm>
            <a:off x="5933538" y="646428"/>
            <a:ext cx="6061238" cy="35681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One dispatcher in an SNMP engine</a:t>
            </a: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Handles multiple version messages</a:t>
            </a: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Interfaces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with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application modules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network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message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processing models</a:t>
            </a: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Three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components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for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three functions</a:t>
            </a:r>
          </a:p>
          <a:p>
            <a:pPr marL="800100" indent="-3429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Transport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mapper,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delivers messages over the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transport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protocol</a:t>
            </a:r>
          </a:p>
          <a:p>
            <a:pPr marL="800100" indent="-3429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Message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Dispatcher,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routes messages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between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network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and appropriate module of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MPS (</a:t>
            </a:r>
            <a:r>
              <a:rPr lang="en-US" sz="1200" b="1" dirty="0">
                <a:solidFill>
                  <a:srgbClr val="0070C0"/>
                </a:solidFill>
                <a:latin typeface="Candara" panose="020E0502030303020204" pitchFamily="34" charset="0"/>
              </a:rPr>
              <a:t>Message Processing Subsystem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800100" indent="-3429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PDU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dispatcher,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handles the traffic routing of PDUs between applications and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the (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MPS) Message Processor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Model.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4980" y="4353537"/>
            <a:ext cx="6061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Message Processing Subsystem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(MPS)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interacts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with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dispatcher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to handle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version-specific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SNMP messages</a:t>
            </a:r>
          </a:p>
        </p:txBody>
      </p:sp>
      <p:sp>
        <p:nvSpPr>
          <p:cNvPr id="17" name="Shape 211"/>
          <p:cNvSpPr txBox="1"/>
          <p:nvPr/>
        </p:nvSpPr>
        <p:spPr>
          <a:xfrm>
            <a:off x="5987327" y="4938312"/>
            <a:ext cx="5917802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Security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at the message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level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in terms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of: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Authentication </a:t>
            </a:r>
          </a:p>
          <a:p>
            <a:pPr marL="742950" lvl="1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Privacy of message via secure communication</a:t>
            </a: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Flexible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 access </a:t>
            </a: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control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provides access authorization service</a:t>
            </a:r>
            <a:endParaRPr lang="en-U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Who can access</a:t>
            </a:r>
          </a:p>
          <a:p>
            <a:pPr marL="742950" lvl="1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What can be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accessed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8" name="Shape 123"/>
          <p:cNvCxnSpPr/>
          <p:nvPr/>
        </p:nvCxnSpPr>
        <p:spPr>
          <a:xfrm flipH="1">
            <a:off x="6005257" y="4281821"/>
            <a:ext cx="5738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hape 123"/>
          <p:cNvCxnSpPr/>
          <p:nvPr/>
        </p:nvCxnSpPr>
        <p:spPr>
          <a:xfrm flipH="1">
            <a:off x="5974980" y="6935374"/>
            <a:ext cx="5738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33538" y="6935374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application(s) module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is made up of one or more applications, which comprise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command generator, notification receiver, proxy forwarder, command responder, and notification originator.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The first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three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applications are normally associated with an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SNMP manager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and the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last two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with an </a:t>
            </a:r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SNMP agent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22" name="Shape 244"/>
          <p:cNvSpPr txBox="1"/>
          <p:nvPr/>
        </p:nvSpPr>
        <p:spPr>
          <a:xfrm>
            <a:off x="144573" y="7424086"/>
            <a:ext cx="5708831" cy="14509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Names:</a:t>
            </a:r>
            <a:endParaRPr lang="en-US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SNMP Engine ID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dirty="0">
                <a:solidFill>
                  <a:srgbClr val="CC6600"/>
                </a:solidFill>
                <a:latin typeface="Candara" panose="020E0502030303020204" pitchFamily="34" charset="0"/>
              </a:rPr>
              <a:t>snmpEngineID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Principal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		</a:t>
            </a:r>
            <a:r>
              <a:rPr lang="en-US" dirty="0" smtClean="0">
                <a:solidFill>
                  <a:srgbClr val="CC6600"/>
                </a:solidFill>
                <a:latin typeface="Candara" panose="020E0502030303020204" pitchFamily="34" charset="0"/>
              </a:rPr>
              <a:t>principal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   (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Who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: person or group or 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application)</a:t>
            </a:r>
            <a:endParaRPr lang="en-US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Security Name</a:t>
            </a:r>
            <a:r>
              <a:rPr lang="en-US" dirty="0">
                <a:solidFill>
                  <a:srgbClr val="CC6600"/>
                </a:solidFill>
                <a:latin typeface="Candara" panose="020E0502030303020204" pitchFamily="34" charset="0"/>
              </a:rPr>
              <a:t>	</a:t>
            </a:r>
            <a:r>
              <a:rPr lang="en-US" dirty="0" smtClean="0">
                <a:solidFill>
                  <a:srgbClr val="CC6600"/>
                </a:solidFill>
                <a:latin typeface="Candara" panose="020E0502030303020204" pitchFamily="34" charset="0"/>
              </a:rPr>
              <a:t>securityName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   (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human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readable 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name)</a:t>
            </a:r>
            <a:endParaRPr lang="en-US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Context Engine ID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dirty="0">
                <a:solidFill>
                  <a:srgbClr val="CC6600"/>
                </a:solidFill>
                <a:latin typeface="Candara" panose="020E0502030303020204" pitchFamily="34" charset="0"/>
              </a:rPr>
              <a:t>contextEngineID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Context Name</a:t>
            </a:r>
            <a:r>
              <a:rPr lang="en-US" dirty="0">
                <a:solidFill>
                  <a:srgbClr val="CC6600"/>
                </a:solidFill>
                <a:latin typeface="Candara" panose="020E0502030303020204" pitchFamily="34" charset="0"/>
              </a:rPr>
              <a:t>	</a:t>
            </a:r>
            <a:r>
              <a:rPr lang="en-US" dirty="0" smtClean="0">
                <a:solidFill>
                  <a:srgbClr val="CC6600"/>
                </a:solidFill>
                <a:latin typeface="Candara" panose="020E0502030303020204" pitchFamily="34" charset="0"/>
              </a:rPr>
              <a:t>contextName</a:t>
            </a:r>
            <a:endParaRPr lang="en-US" dirty="0">
              <a:solidFill>
                <a:srgbClr val="CC66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Shape 351"/>
          <p:cNvCxnSpPr/>
          <p:nvPr/>
        </p:nvCxnSpPr>
        <p:spPr>
          <a:xfrm>
            <a:off x="152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3" name="Shape 353"/>
          <p:cNvSpPr txBox="1"/>
          <p:nvPr/>
        </p:nvSpPr>
        <p:spPr>
          <a:xfrm>
            <a:off x="517526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152400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SNMpV2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MIB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89" y="1077912"/>
            <a:ext cx="5051611" cy="43223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Shape 356"/>
          <p:cNvCxnSpPr/>
          <p:nvPr/>
        </p:nvCxnSpPr>
        <p:spPr>
          <a:xfrm>
            <a:off x="609600" y="551471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7" name="Shape 357"/>
          <p:cNvSpPr txBox="1"/>
          <p:nvPr/>
        </p:nvSpPr>
        <p:spPr>
          <a:xfrm>
            <a:off x="0" y="551471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609600" y="6098915"/>
            <a:ext cx="8094232" cy="1359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SNMPv3 MIB developed under </a:t>
            </a:r>
            <a:r>
              <a:rPr lang="en-US" sz="2400" b="1" dirty="0">
                <a:solidFill>
                  <a:srgbClr val="669900"/>
                </a:solidFill>
                <a:latin typeface="Candara" panose="020E0502030303020204" pitchFamily="34" charset="0"/>
              </a:rPr>
              <a:t>snmpModules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placeholder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not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used</a:t>
            </a:r>
          </a:p>
        </p:txBody>
      </p:sp>
      <p:cxnSp>
        <p:nvCxnSpPr>
          <p:cNvPr id="360" name="Shape 360"/>
          <p:cNvCxnSpPr/>
          <p:nvPr/>
        </p:nvCxnSpPr>
        <p:spPr>
          <a:xfrm>
            <a:off x="152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152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3" name="Shape 363"/>
          <p:cNvSpPr txBox="1"/>
          <p:nvPr/>
        </p:nvSpPr>
        <p:spPr>
          <a:xfrm>
            <a:off x="15240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Shape 368"/>
          <p:cNvCxnSpPr/>
          <p:nvPr/>
        </p:nvCxnSpPr>
        <p:spPr>
          <a:xfrm>
            <a:off x="137160" y="45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9" name="Shape 369"/>
          <p:cNvCxnSpPr/>
          <p:nvPr/>
        </p:nvCxnSpPr>
        <p:spPr>
          <a:xfrm>
            <a:off x="213360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0" name="Shape 370"/>
          <p:cNvSpPr txBox="1"/>
          <p:nvPr/>
        </p:nvSpPr>
        <p:spPr>
          <a:xfrm>
            <a:off x="-396240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502286" y="12303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13716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SNMPv3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MIB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1" y="914401"/>
            <a:ext cx="6684836" cy="367283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502284" y="4938712"/>
            <a:ext cx="9967595" cy="3519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snmpModules</a:t>
            </a:r>
            <a:endParaRPr lang="en-US" sz="2000" b="1" dirty="0">
              <a:solidFill>
                <a:srgbClr val="669900"/>
              </a:solidFill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snmpFrameworkMIB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describes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SNMP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management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architecture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snmpMPDMIB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identifies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 the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message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processing and dispatch subsystems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snmpTargetMIB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snmpNotificationMIB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used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notification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generation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snmpProxyMIB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defines translation table for proxy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forwarding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snmpUsm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MIB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defines user-based security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model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objects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snmpVacmMIB</a:t>
            </a: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defines objects for view-based  access control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137160" y="45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" name="Shape 379"/>
          <p:cNvCxnSpPr/>
          <p:nvPr/>
        </p:nvCxnSpPr>
        <p:spPr>
          <a:xfrm>
            <a:off x="137160" y="45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0" name="Shape 380"/>
          <p:cNvSpPr txBox="1"/>
          <p:nvPr/>
        </p:nvSpPr>
        <p:spPr>
          <a:xfrm>
            <a:off x="137160" y="1524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7122" y="907146"/>
            <a:ext cx="453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 Figure 7.7 shows the MIB of the new </a:t>
            </a:r>
            <a:r>
              <a:rPr lang="en-US" sz="1800" dirty="0" smtClean="0">
                <a:latin typeface="Candara" panose="020E0502030303020204" pitchFamily="34" charset="0"/>
              </a:rPr>
              <a:t>object groups</a:t>
            </a:r>
            <a:r>
              <a:rPr lang="en-US" sz="1800" dirty="0">
                <a:latin typeface="Candara" panose="020E0502030303020204" pitchFamily="34" charset="0"/>
              </a:rPr>
              <a:t>. They are nodes under sumpModules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Shape 385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6" name="Shape 386"/>
          <p:cNvCxnSpPr/>
          <p:nvPr/>
        </p:nvCxnSpPr>
        <p:spPr>
          <a:xfrm>
            <a:off x="3276600" y="457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7" name="Shape 387"/>
          <p:cNvSpPr txBox="1"/>
          <p:nvPr/>
        </p:nvSpPr>
        <p:spPr>
          <a:xfrm>
            <a:off x="2667000" y="4572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3276600" y="5334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669900"/>
                </a:solidFill>
                <a:latin typeface="Candara" panose="020E0502030303020204" pitchFamily="34" charset="0"/>
              </a:rPr>
              <a:t>SNMPv3 Target MIB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198120" y="4964112"/>
            <a:ext cx="11841480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Target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MIB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contains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two tables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Target address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contains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addresses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the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targets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notifications (see notification group)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Target address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also contains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information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for establishing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the transport parameters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Target address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contains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reference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second table, target parameter table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Target parameter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contains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parameters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authentication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privacy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371600"/>
            <a:ext cx="5553074" cy="27511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Shape 394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6" name="Shape 396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7" name="Shape 397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2" name="Shape 402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3" name="Shape 403"/>
          <p:cNvCxnSpPr/>
          <p:nvPr/>
        </p:nvCxnSpPr>
        <p:spPr>
          <a:xfrm>
            <a:off x="3276600" y="457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4" name="Shape 404"/>
          <p:cNvSpPr txBox="1"/>
          <p:nvPr/>
        </p:nvSpPr>
        <p:spPr>
          <a:xfrm>
            <a:off x="2667000" y="4572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3200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SNMPv3 Notification MIB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228600" y="4964112"/>
            <a:ext cx="11765280" cy="3555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group contains three tables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Notify table contains groups of management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targets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receive notifications and the type of notifications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The target addresses to receive notifications that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are listed in target address table (see target group)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are tagged here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profile table defines filter profiles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associated with target parameters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Notification filter table contains table profiles of the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targets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6013" y="1295400"/>
            <a:ext cx="4411661" cy="2659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Shape 411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3" name="Shape 413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4" name="Shape 414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Shape 419"/>
          <p:cNvCxnSpPr/>
          <p:nvPr/>
        </p:nvCxnSpPr>
        <p:spPr>
          <a:xfrm>
            <a:off x="182880" y="4267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0" name="Shape 420"/>
          <p:cNvCxnSpPr/>
          <p:nvPr/>
        </p:nvCxnSpPr>
        <p:spPr>
          <a:xfrm>
            <a:off x="304800" y="65227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1" name="Shape 421"/>
          <p:cNvSpPr txBox="1"/>
          <p:nvPr/>
        </p:nvSpPr>
        <p:spPr>
          <a:xfrm>
            <a:off x="-304800" y="652272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548006" y="119983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259081" y="426720"/>
            <a:ext cx="57149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Security Threats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25" y="1725299"/>
            <a:ext cx="5527675" cy="362743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/>
          <p:nvPr/>
        </p:nvSpPr>
        <p:spPr>
          <a:xfrm>
            <a:off x="167640" y="6964680"/>
            <a:ext cx="11795759" cy="1983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Modification of information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Contents modified by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unauthorized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user, does not include address change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Masquerade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change of originating address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by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unauthorized user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Fragments of message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altered by an unauthorized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user to modify the meaning of the message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Disclosure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eavesdropping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Disclosure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does not require interception of message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Denial of service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traffic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analysis are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considered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as threats</a:t>
            </a:r>
          </a:p>
        </p:txBody>
      </p:sp>
      <p:cxnSp>
        <p:nvCxnSpPr>
          <p:cNvPr id="428" name="Shape 428"/>
          <p:cNvCxnSpPr/>
          <p:nvPr/>
        </p:nvCxnSpPr>
        <p:spPr>
          <a:xfrm>
            <a:off x="182880" y="4267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0" name="Shape 430"/>
          <p:cNvCxnSpPr/>
          <p:nvPr/>
        </p:nvCxnSpPr>
        <p:spPr>
          <a:xfrm>
            <a:off x="182880" y="4267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1" name="Shape 431"/>
          <p:cNvSpPr txBox="1"/>
          <p:nvPr/>
        </p:nvSpPr>
        <p:spPr>
          <a:xfrm>
            <a:off x="182880" y="12192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8881" y="289560"/>
            <a:ext cx="5775959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of the main objectives, </a:t>
            </a:r>
            <a:r>
              <a:rPr lang="en-US" sz="2000" dirty="0" smtClean="0">
                <a:latin typeface="Candara" panose="020E0502030303020204" pitchFamily="34" charset="0"/>
              </a:rPr>
              <a:t>if not </a:t>
            </a:r>
            <a:r>
              <a:rPr lang="en-US" sz="2000" dirty="0">
                <a:latin typeface="Candara" panose="020E0502030303020204" pitchFamily="34" charset="0"/>
              </a:rPr>
              <a:t>the main objective, in developing SNMPv3 is the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addition of </a:t>
            </a:r>
            <a:r>
              <a:rPr lang="en-US" sz="20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security features</a:t>
            </a:r>
            <a:r>
              <a:rPr lang="en-US" sz="2000" b="1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to SNMP management.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Authentication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privacy </a:t>
            </a:r>
            <a:r>
              <a:rPr lang="en-US" sz="2000" dirty="0">
                <a:latin typeface="Candara" panose="020E0502030303020204" pitchFamily="34" charset="0"/>
              </a:rPr>
              <a:t>of information, as well as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authorization </a:t>
            </a:r>
            <a:r>
              <a:rPr lang="en-US" sz="2000" dirty="0" smtClean="0">
                <a:latin typeface="Candara" panose="020E0502030303020204" pitchFamily="34" charset="0"/>
              </a:rPr>
              <a:t>and </a:t>
            </a:r>
            <a:r>
              <a:rPr lang="en-US" sz="20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access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controls</a:t>
            </a:r>
            <a:r>
              <a:rPr lang="en-US" sz="2000" dirty="0">
                <a:latin typeface="Candara" panose="020E0502030303020204" pitchFamily="34" charset="0"/>
              </a:rPr>
              <a:t>, have been addressed in SNMPv3 specifications.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</a:rPr>
              <a:t>Four types</a:t>
            </a:r>
            <a:r>
              <a:rPr lang="en-US" sz="2000" dirty="0">
                <a:latin typeface="Candara" panose="020E0502030303020204" pitchFamily="34" charset="0"/>
              </a:rPr>
              <a:t> of </a:t>
            </a:r>
            <a:r>
              <a:rPr lang="en-US" sz="2000" b="1" dirty="0">
                <a:latin typeface="Candara" panose="020E0502030303020204" pitchFamily="34" charset="0"/>
              </a:rPr>
              <a:t>threats</a:t>
            </a:r>
            <a:r>
              <a:rPr lang="en-US" sz="2000" dirty="0">
                <a:latin typeface="Candara" panose="020E0502030303020204" pitchFamily="34" charset="0"/>
              </a:rPr>
              <a:t> exist to network management information while it is being transported from one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management entity to another: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(1) modification of information, (2) masquerade, (3) message stream</a:t>
            </a:r>
          </a:p>
          <a:p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modification, and (4) disclosure. </a:t>
            </a:r>
            <a:endParaRPr lang="en-US" sz="20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These </a:t>
            </a:r>
            <a:r>
              <a:rPr lang="en-US" sz="2000" dirty="0">
                <a:latin typeface="Candara" panose="020E0502030303020204" pitchFamily="34" charset="0"/>
              </a:rPr>
              <a:t>are shown in Figure 7.10, where </a:t>
            </a: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latin typeface="Candara" panose="020E0502030303020204" pitchFamily="34" charset="0"/>
              </a:rPr>
              <a:t>information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is </a:t>
            </a:r>
            <a:r>
              <a:rPr lang="en-US" sz="2000" dirty="0" smtClean="0">
                <a:latin typeface="Candara" panose="020E0502030303020204" pitchFamily="34" charset="0"/>
              </a:rPr>
              <a:t>transported from </a:t>
            </a:r>
            <a:r>
              <a:rPr lang="en-US" sz="2000" dirty="0">
                <a:latin typeface="Candara" panose="020E0502030303020204" pitchFamily="34" charset="0"/>
              </a:rPr>
              <a:t>management entity A to management entity B. For the first three threats, the signal has to be </a:t>
            </a:r>
            <a:r>
              <a:rPr lang="en-US" sz="2000" dirty="0" smtClean="0">
                <a:latin typeface="Candara" panose="020E0502030303020204" pitchFamily="34" charset="0"/>
              </a:rPr>
              <a:t>intercepted </a:t>
            </a:r>
            <a:r>
              <a:rPr lang="en-US" sz="2000" dirty="0">
                <a:latin typeface="Candara" panose="020E0502030303020204" pitchFamily="34" charset="0"/>
              </a:rPr>
              <a:t>by an </a:t>
            </a:r>
            <a:r>
              <a:rPr lang="en-US" sz="2000" b="1" dirty="0">
                <a:latin typeface="Candara" panose="020E0502030303020204" pitchFamily="34" charset="0"/>
              </a:rPr>
              <a:t>intruder</a:t>
            </a:r>
            <a:r>
              <a:rPr lang="en-US" sz="2000" dirty="0">
                <a:latin typeface="Candara" panose="020E0502030303020204" pitchFamily="34" charset="0"/>
              </a:rPr>
              <a:t> to tamper with it, whereas for the disclosure threat, the signal can just be </a:t>
            </a:r>
            <a:r>
              <a:rPr lang="en-US" sz="2000" dirty="0" smtClean="0">
                <a:latin typeface="Candara" panose="020E0502030303020204" pitchFamily="34" charset="0"/>
              </a:rPr>
              <a:t>tapped and </a:t>
            </a:r>
            <a:r>
              <a:rPr lang="en-US" sz="2000" dirty="0">
                <a:latin typeface="Candara" panose="020E0502030303020204" pitchFamily="34" charset="0"/>
              </a:rPr>
              <a:t>not intercepted.</a:t>
            </a:r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6" name="Shape 436"/>
          <p:cNvCxnSpPr/>
          <p:nvPr/>
        </p:nvCxnSpPr>
        <p:spPr>
          <a:xfrm>
            <a:off x="12192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>
            <a:off x="198120" y="434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8" name="Shape 438"/>
          <p:cNvSpPr txBox="1"/>
          <p:nvPr/>
        </p:nvSpPr>
        <p:spPr>
          <a:xfrm>
            <a:off x="-411480" y="4343400"/>
            <a:ext cx="2026920" cy="39624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Services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87046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121920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Security Services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1" y="914400"/>
            <a:ext cx="5759449" cy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421342" y="4796118"/>
            <a:ext cx="10850880" cy="375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Data integrity: 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HMAC-MD5-96 / HMAC-SHA-96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Data origin authentication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Append to the message a unique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Identifier associated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with authoritative SNMP engine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Privacy / confidentiality: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Encryption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Timeliness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Authoritative Engine ID, no. of engine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boots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time in seconds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12192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7" name="Shape 447"/>
          <p:cNvCxnSpPr/>
          <p:nvPr/>
        </p:nvCxnSpPr>
        <p:spPr>
          <a:xfrm>
            <a:off x="12192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8" name="Shape 448"/>
          <p:cNvSpPr txBox="1"/>
          <p:nvPr/>
        </p:nvSpPr>
        <p:spPr>
          <a:xfrm>
            <a:off x="12192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7440" y="899160"/>
            <a:ext cx="56692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Figure 7.11 shows the services provided by the three modules in the security subsystem to the </a:t>
            </a:r>
            <a:r>
              <a:rPr lang="en-US" sz="1800" dirty="0" smtClean="0">
                <a:latin typeface="Candara" panose="020E0502030303020204" pitchFamily="34" charset="0"/>
              </a:rPr>
              <a:t>MPM.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They </a:t>
            </a:r>
            <a:r>
              <a:rPr lang="en-US" sz="1800" dirty="0">
                <a:latin typeface="Candara" panose="020E0502030303020204" pitchFamily="34" charset="0"/>
              </a:rPr>
              <a:t>are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 module</a:t>
            </a:r>
            <a:r>
              <a:rPr lang="en-US" sz="1800" dirty="0">
                <a:latin typeface="Candara" panose="020E0502030303020204" pitchFamily="34" charset="0"/>
              </a:rPr>
              <a:t>,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privacy module</a:t>
            </a:r>
            <a:r>
              <a:rPr lang="en-US" sz="1800" dirty="0">
                <a:latin typeface="Candara" panose="020E0502030303020204" pitchFamily="34" charset="0"/>
              </a:rPr>
              <a:t>, and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timeliness module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Shape 453"/>
          <p:cNvCxnSpPr/>
          <p:nvPr/>
        </p:nvCxnSpPr>
        <p:spPr>
          <a:xfrm>
            <a:off x="335280" y="45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4" name="Shape 454"/>
          <p:cNvCxnSpPr/>
          <p:nvPr/>
        </p:nvCxnSpPr>
        <p:spPr>
          <a:xfrm>
            <a:off x="411480" y="5181600"/>
            <a:ext cx="4632960" cy="1524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5" name="Shape 455"/>
          <p:cNvSpPr txBox="1"/>
          <p:nvPr/>
        </p:nvSpPr>
        <p:spPr>
          <a:xfrm>
            <a:off x="-19812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700406" y="12303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411480" y="50641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Role of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Engines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1249681" y="1295401"/>
            <a:ext cx="3581399" cy="12191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Non-Authoritative Engine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(NMS)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1249681" y="3581400"/>
            <a:ext cx="3581399" cy="11430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Authoritative Engine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(Agent)</a:t>
            </a:r>
          </a:p>
        </p:txBody>
      </p:sp>
      <p:cxnSp>
        <p:nvCxnSpPr>
          <p:cNvPr id="461" name="Shape 461"/>
          <p:cNvCxnSpPr/>
          <p:nvPr/>
        </p:nvCxnSpPr>
        <p:spPr>
          <a:xfrm>
            <a:off x="2316480" y="2514601"/>
            <a:ext cx="0" cy="10667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62" name="Shape 462"/>
          <p:cNvCxnSpPr/>
          <p:nvPr/>
        </p:nvCxnSpPr>
        <p:spPr>
          <a:xfrm rot="10800000">
            <a:off x="3840480" y="2514601"/>
            <a:ext cx="0" cy="10667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63" name="Shape 463"/>
          <p:cNvSpPr txBox="1"/>
          <p:nvPr/>
        </p:nvSpPr>
        <p:spPr>
          <a:xfrm>
            <a:off x="259080" y="5562599"/>
            <a:ext cx="478536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Responsibility of Authoritative engine: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Unique SNMP engine ID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Time-stamp 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Non-authoritative engine should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keep a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table of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time-stamp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and authoritative engine ID</a:t>
            </a:r>
          </a:p>
        </p:txBody>
      </p:sp>
      <p:cxnSp>
        <p:nvCxnSpPr>
          <p:cNvPr id="465" name="Shape 465"/>
          <p:cNvCxnSpPr/>
          <p:nvPr/>
        </p:nvCxnSpPr>
        <p:spPr>
          <a:xfrm>
            <a:off x="335280" y="45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7" name="Shape 467"/>
          <p:cNvCxnSpPr/>
          <p:nvPr/>
        </p:nvCxnSpPr>
        <p:spPr>
          <a:xfrm>
            <a:off x="335280" y="45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8" name="Shape 468"/>
          <p:cNvSpPr txBox="1"/>
          <p:nvPr/>
        </p:nvSpPr>
        <p:spPr>
          <a:xfrm>
            <a:off x="335280" y="1524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478" y="609600"/>
            <a:ext cx="6492242" cy="720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latin typeface="Candara" panose="020E0502030303020204" pitchFamily="34" charset="0"/>
              </a:rPr>
              <a:t>SNMPv3 architecture </a:t>
            </a:r>
            <a:r>
              <a:rPr lang="en-US" sz="1800" dirty="0">
                <a:latin typeface="Candara" panose="020E0502030303020204" pitchFamily="34" charset="0"/>
              </a:rPr>
              <a:t>defines </a:t>
            </a:r>
            <a:r>
              <a:rPr lang="en-US" sz="1800" dirty="0" smtClean="0">
                <a:latin typeface="Candara" panose="020E0502030303020204" pitchFamily="34" charset="0"/>
              </a:rPr>
              <a:t>that in </a:t>
            </a:r>
            <a:r>
              <a:rPr lang="en-US" sz="1800" dirty="0">
                <a:latin typeface="Candara" panose="020E0502030303020204" pitchFamily="34" charset="0"/>
              </a:rPr>
              <a:t>a communication between two SNMP engines, one acts as an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authoritative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engine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the other as </a:t>
            </a: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non-authoritative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engine</a:t>
            </a:r>
            <a:r>
              <a:rPr lang="en-US" sz="1800" dirty="0">
                <a:latin typeface="Candara" panose="020E0502030303020204" pitchFamily="34" charset="0"/>
              </a:rPr>
              <a:t>. There is a well-defined set of rules as to who is the authoritative SNMP </a:t>
            </a:r>
            <a:r>
              <a:rPr lang="en-US" sz="1800" dirty="0" smtClean="0">
                <a:latin typeface="Candara" panose="020E0502030303020204" pitchFamily="34" charset="0"/>
              </a:rPr>
              <a:t>engine for </a:t>
            </a:r>
            <a:r>
              <a:rPr lang="en-US" sz="1800" dirty="0">
                <a:latin typeface="Candara" panose="020E0502030303020204" pitchFamily="34" charset="0"/>
              </a:rPr>
              <a:t>each message that is communicated between two SNMP engines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Candara" panose="020E0502030303020204" pitchFamily="34" charset="0"/>
              </a:rPr>
              <a:t>For </a:t>
            </a:r>
            <a:r>
              <a:rPr lang="en-US" sz="1800" b="1" dirty="0">
                <a:latin typeface="Candara" panose="020E0502030303020204" pitchFamily="34" charset="0"/>
              </a:rPr>
              <a:t>get-request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 smtClean="0">
                <a:latin typeface="Candara" panose="020E0502030303020204" pitchFamily="34" charset="0"/>
              </a:rPr>
              <a:t>get-next-request</a:t>
            </a:r>
            <a:r>
              <a:rPr lang="en-US" sz="1800" dirty="0" smtClean="0">
                <a:latin typeface="Candara" panose="020E0502030303020204" pitchFamily="34" charset="0"/>
              </a:rPr>
              <a:t>, </a:t>
            </a:r>
            <a:r>
              <a:rPr lang="en-US" sz="1800" b="1" dirty="0" smtClean="0">
                <a:latin typeface="Candara" panose="020E0502030303020204" pitchFamily="34" charset="0"/>
              </a:rPr>
              <a:t>get-bulk-request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latin typeface="Candara" panose="020E0502030303020204" pitchFamily="34" charset="0"/>
              </a:rPr>
              <a:t>set-request</a:t>
            </a:r>
            <a:r>
              <a:rPr lang="en-US" sz="1800" dirty="0">
                <a:latin typeface="Candara" panose="020E0502030303020204" pitchFamily="34" charset="0"/>
              </a:rPr>
              <a:t> or </a:t>
            </a:r>
            <a:r>
              <a:rPr lang="en-US" sz="1800" b="1" dirty="0">
                <a:latin typeface="Candara" panose="020E0502030303020204" pitchFamily="34" charset="0"/>
              </a:rPr>
              <a:t>inform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messages</a:t>
            </a:r>
            <a:r>
              <a:rPr lang="en-US" sz="1800" dirty="0">
                <a:latin typeface="Candara" panose="020E0502030303020204" pitchFamily="34" charset="0"/>
              </a:rPr>
              <a:t>, the receiver of the message is the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authoritative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SNMP engine</a:t>
            </a:r>
            <a:r>
              <a:rPr lang="en-US" sz="1800" dirty="0">
                <a:latin typeface="Candara" panose="020E0502030303020204" pitchFamily="34" charset="0"/>
              </a:rPr>
              <a:t>. Since these messages are originated by a manager process in a network management </a:t>
            </a:r>
            <a:r>
              <a:rPr lang="en-US" sz="1800" dirty="0" smtClean="0">
                <a:latin typeface="Candara" panose="020E0502030303020204" pitchFamily="34" charset="0"/>
              </a:rPr>
              <a:t>system (NMS</a:t>
            </a:r>
            <a:r>
              <a:rPr lang="en-US" sz="1800" dirty="0">
                <a:latin typeface="Candara" panose="020E0502030303020204" pitchFamily="34" charset="0"/>
              </a:rPr>
              <a:t>), the receiver is the SNMP agent. Thus, the agent is the authoritative SNMP engine.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For trap, </a:t>
            </a:r>
            <a:r>
              <a:rPr lang="en-US" sz="1800" b="1" dirty="0" smtClean="0">
                <a:latin typeface="Candara" panose="020E0502030303020204" pitchFamily="34" charset="0"/>
              </a:rPr>
              <a:t>get-response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latin typeface="Candara" panose="020E0502030303020204" pitchFamily="34" charset="0"/>
              </a:rPr>
              <a:t>report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messages</a:t>
            </a:r>
            <a:r>
              <a:rPr lang="en-US" sz="1800" dirty="0">
                <a:latin typeface="Candara" panose="020E0502030303020204" pitchFamily="34" charset="0"/>
              </a:rPr>
              <a:t>, the sender or the agent is the authoritative SNMP engine. Thus, </a:t>
            </a:r>
            <a:r>
              <a:rPr lang="en-US" sz="1800" dirty="0" smtClean="0">
                <a:latin typeface="Candara" panose="020E0502030303020204" pitchFamily="34" charset="0"/>
              </a:rPr>
              <a:t>an SNMP </a:t>
            </a:r>
            <a:r>
              <a:rPr lang="en-US" sz="1800" dirty="0">
                <a:latin typeface="Candara" panose="020E0502030303020204" pitchFamily="34" charset="0"/>
              </a:rPr>
              <a:t>engine that acts in the role of an agent is the designated authoritative SNMP engine. The </a:t>
            </a:r>
            <a:r>
              <a:rPr lang="en-US" sz="1800" dirty="0" smtClean="0">
                <a:latin typeface="Candara" panose="020E0502030303020204" pitchFamily="34" charset="0"/>
              </a:rPr>
              <a:t>SNMP engine </a:t>
            </a:r>
            <a:r>
              <a:rPr lang="en-US" sz="1800" dirty="0">
                <a:latin typeface="Candara" panose="020E0502030303020204" pitchFamily="34" charset="0"/>
              </a:rPr>
              <a:t>that acts in the role of a manager is the non-authoritative engine. </a:t>
            </a:r>
            <a:r>
              <a:rPr lang="en-US" sz="1800" dirty="0" smtClean="0">
                <a:latin typeface="Candara" panose="020E0502030303020204" pitchFamily="34" charset="0"/>
              </a:rPr>
              <a:t>In general</a:t>
            </a:r>
            <a:r>
              <a:rPr lang="en-US" sz="1800" dirty="0">
                <a:latin typeface="Candara" panose="020E0502030303020204" pitchFamily="34" charset="0"/>
              </a:rPr>
              <a:t>, an SNMP agent </a:t>
            </a:r>
            <a:r>
              <a:rPr lang="en-US" sz="1800" dirty="0" smtClean="0">
                <a:latin typeface="Candara" panose="020E0502030303020204" pitchFamily="34" charset="0"/>
              </a:rPr>
              <a:t>is the </a:t>
            </a:r>
            <a:r>
              <a:rPr lang="en-US" sz="1800" dirty="0">
                <a:latin typeface="Candara" panose="020E0502030303020204" pitchFamily="34" charset="0"/>
              </a:rPr>
              <a:t>authoritative SNMP engine in SNMP communication.</a:t>
            </a:r>
          </a:p>
          <a:p>
            <a:pPr>
              <a:spcAft>
                <a:spcPts val="600"/>
              </a:spcAft>
            </a:pP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An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authoritative SNMP engine </a:t>
            </a:r>
            <a:r>
              <a:rPr lang="en-US" sz="1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is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responsible </a:t>
            </a:r>
            <a:r>
              <a:rPr lang="en-US" sz="1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for the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accuracy </a:t>
            </a:r>
            <a:r>
              <a:rPr lang="en-US" sz="1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of the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time-stamp </a:t>
            </a:r>
            <a:r>
              <a:rPr lang="en-US" sz="1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and a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unique SNMP engine ID </a:t>
            </a:r>
            <a:r>
              <a:rPr lang="en-US" sz="1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 each message.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This </a:t>
            </a:r>
            <a:r>
              <a:rPr lang="en-US" sz="1800" dirty="0">
                <a:latin typeface="Candara" panose="020E0502030303020204" pitchFamily="34" charset="0"/>
              </a:rPr>
              <a:t>requires that every non-authoritative SNMP engine keep a table of </a:t>
            </a:r>
            <a:r>
              <a:rPr lang="en-US" sz="1800" dirty="0" smtClean="0">
                <a:latin typeface="Candara" panose="020E0502030303020204" pitchFamily="34" charset="0"/>
              </a:rPr>
              <a:t>the time </a:t>
            </a:r>
            <a:r>
              <a:rPr lang="en-US" sz="1800" dirty="0">
                <a:latin typeface="Candara" panose="020E0502030303020204" pitchFamily="34" charset="0"/>
              </a:rPr>
              <a:t>and authoritative engine </a:t>
            </a:r>
            <a:r>
              <a:rPr lang="en-US" sz="1800" dirty="0" smtClean="0">
                <a:latin typeface="Candara" panose="020E0502030303020204" pitchFamily="34" charset="0"/>
              </a:rPr>
              <a:t>ID of </a:t>
            </a:r>
            <a:r>
              <a:rPr lang="en-US" sz="1800" dirty="0">
                <a:latin typeface="Candara" panose="020E0502030303020204" pitchFamily="34" charset="0"/>
              </a:rPr>
              <a:t>every SNMP engine that it communicates with.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90"/>
          <p:cNvCxnSpPr/>
          <p:nvPr/>
        </p:nvCxnSpPr>
        <p:spPr>
          <a:xfrm>
            <a:off x="18288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1" name="Shape 91"/>
          <p:cNvCxnSpPr/>
          <p:nvPr/>
        </p:nvCxnSpPr>
        <p:spPr>
          <a:xfrm>
            <a:off x="354330" y="3359783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" name="Shape 92"/>
          <p:cNvSpPr txBox="1"/>
          <p:nvPr/>
        </p:nvSpPr>
        <p:spPr>
          <a:xfrm>
            <a:off x="-255270" y="3359783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82880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SNMPv3 </a:t>
            </a:r>
            <a:r>
              <a:rPr lang="en-US" sz="2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Key </a:t>
            </a:r>
            <a:r>
              <a:rPr lang="en-US" sz="2800" b="1" dirty="0">
                <a:solidFill>
                  <a:srgbClr val="CC6600"/>
                </a:solidFill>
                <a:latin typeface="Candara" panose="020E0502030303020204" pitchFamily="34" charset="0"/>
              </a:rPr>
              <a:t>Features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59080" y="914401"/>
            <a:ext cx="6489192" cy="2816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Modularization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document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Modularization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architecture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SNMP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engine 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 feature</a:t>
            </a:r>
          </a:p>
          <a:p>
            <a:pPr marL="457200"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Secure information</a:t>
            </a:r>
          </a:p>
          <a:p>
            <a:pPr marL="457200"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Access control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18288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18288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3816983"/>
            <a:ext cx="117416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One of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key features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of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SNMPv3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is the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modularization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of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architecture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documentation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latin typeface="Candara" panose="020E0502030303020204" pitchFamily="34" charset="0"/>
              </a:rPr>
              <a:t>design</a:t>
            </a:r>
            <a:r>
              <a:rPr lang="en-US" sz="1800" dirty="0" smtClean="0">
                <a:latin typeface="Candara" panose="020E0502030303020204" pitchFamily="34" charset="0"/>
              </a:rPr>
              <a:t> of </a:t>
            </a: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architecture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integrated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SNMPvl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SNMPv2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specifications</a:t>
            </a:r>
            <a:r>
              <a:rPr lang="en-US" sz="1800" dirty="0">
                <a:latin typeface="Candara" panose="020E0502030303020204" pitchFamily="34" charset="0"/>
              </a:rPr>
              <a:t> with the </a:t>
            </a:r>
            <a:r>
              <a:rPr lang="en-US" sz="1800" b="1" dirty="0">
                <a:latin typeface="Candara" panose="020E0502030303020204" pitchFamily="34" charset="0"/>
              </a:rPr>
              <a:t>newly</a:t>
            </a:r>
            <a:r>
              <a:rPr lang="en-US" sz="1800" dirty="0">
                <a:latin typeface="Candara" panose="020E0502030303020204" pitchFamily="34" charset="0"/>
              </a:rPr>
              <a:t> proposed </a:t>
            </a:r>
            <a:r>
              <a:rPr lang="en-US" sz="1800" b="1" dirty="0" smtClean="0">
                <a:latin typeface="Candara" panose="020E0502030303020204" pitchFamily="34" charset="0"/>
              </a:rPr>
              <a:t>SNMPv3</a:t>
            </a:r>
            <a:r>
              <a:rPr lang="en-US" sz="1800" dirty="0" smtClean="0">
                <a:latin typeface="Candara" panose="020E0502030303020204" pitchFamily="34" charset="0"/>
              </a:rPr>
              <a:t>. This </a:t>
            </a:r>
            <a:r>
              <a:rPr lang="en-US" sz="1800" dirty="0">
                <a:latin typeface="Candara" panose="020E0502030303020204" pitchFamily="34" charset="0"/>
              </a:rPr>
              <a:t>enables continued usage of </a:t>
            </a:r>
            <a:r>
              <a:rPr lang="en-US" sz="1800" b="1" dirty="0">
                <a:latin typeface="Candara" panose="020E0502030303020204" pitchFamily="34" charset="0"/>
              </a:rPr>
              <a:t>legacy SNMP</a:t>
            </a:r>
            <a:r>
              <a:rPr lang="en-US" sz="1800" dirty="0">
                <a:latin typeface="Candara" panose="020E0502030303020204" pitchFamily="34" charset="0"/>
              </a:rPr>
              <a:t> entities along with </a:t>
            </a:r>
            <a:r>
              <a:rPr lang="en-US" sz="1800" b="1" dirty="0">
                <a:latin typeface="Candara" panose="020E0502030303020204" pitchFamily="34" charset="0"/>
              </a:rPr>
              <a:t>SNMPv3 agents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manager</a:t>
            </a:r>
            <a:r>
              <a:rPr lang="en-US" sz="1800" dirty="0">
                <a:latin typeface="Candara" panose="020E0502030303020204" pitchFamily="34" charset="0"/>
              </a:rPr>
              <a:t>. That </a:t>
            </a:r>
            <a:r>
              <a:rPr lang="en-US" sz="1800" dirty="0" smtClean="0">
                <a:latin typeface="Candara" panose="020E0502030303020204" pitchFamily="34" charset="0"/>
              </a:rPr>
              <a:t>is good </a:t>
            </a:r>
            <a:r>
              <a:rPr lang="en-US" sz="1800" dirty="0">
                <a:latin typeface="Candara" panose="020E0502030303020204" pitchFamily="34" charset="0"/>
              </a:rPr>
              <a:t>news as there are tens of thousands of SNMPvl and SNMPv2 agents in the field.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An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engine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defined with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explicit subsystems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that include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dispatch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message-processing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functions</a:t>
            </a:r>
            <a:r>
              <a:rPr lang="en-US" sz="1800" dirty="0">
                <a:latin typeface="Candara" panose="020E0502030303020204" pitchFamily="34" charset="0"/>
              </a:rPr>
              <a:t>. It manages all three versions of SNMP to coexist in a management entity.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services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and primitives</a:t>
            </a:r>
            <a:r>
              <a:rPr lang="en-US" sz="1800" dirty="0">
                <a:latin typeface="Candara" panose="020E0502030303020204" pitchFamily="34" charset="0"/>
              </a:rPr>
              <a:t> have been explicitly defined in SNMPv3. This formalizes the various messages </a:t>
            </a:r>
            <a:r>
              <a:rPr lang="en-US" sz="1800" dirty="0" smtClean="0">
                <a:latin typeface="Candara" panose="020E0502030303020204" pitchFamily="34" charset="0"/>
              </a:rPr>
              <a:t>that have </a:t>
            </a:r>
            <a:r>
              <a:rPr lang="en-US" sz="1800" dirty="0">
                <a:latin typeface="Candara" panose="020E0502030303020204" pitchFamily="34" charset="0"/>
              </a:rPr>
              <a:t>been in use in the earlier versions.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latin typeface="Candara" panose="020E0502030303020204" pitchFamily="34" charset="0"/>
              </a:rPr>
              <a:t>Another key feature </a:t>
            </a:r>
            <a:r>
              <a:rPr lang="en-US" sz="1800" dirty="0">
                <a:latin typeface="Candara" panose="020E0502030303020204" pitchFamily="34" charset="0"/>
              </a:rPr>
              <a:t>is the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improved security feature</a:t>
            </a:r>
            <a:r>
              <a:rPr lang="en-US" sz="1800" dirty="0">
                <a:latin typeface="Candara" panose="020E0502030303020204" pitchFamily="34" charset="0"/>
              </a:rPr>
              <a:t>. The configuration can be set </a:t>
            </a:r>
            <a:r>
              <a:rPr lang="en-US" sz="1800" b="1" dirty="0">
                <a:latin typeface="Candara" panose="020E0502030303020204" pitchFamily="34" charset="0"/>
              </a:rPr>
              <a:t>remotely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with secured </a:t>
            </a:r>
            <a:r>
              <a:rPr lang="en-US" sz="1800" dirty="0">
                <a:latin typeface="Candara" panose="020E0502030303020204" pitchFamily="34" charset="0"/>
              </a:rPr>
              <a:t>communication that protects against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modification</a:t>
            </a:r>
            <a:r>
              <a:rPr lang="en-US" sz="1800" dirty="0">
                <a:latin typeface="Candara" panose="020E0502030303020204" pitchFamily="34" charset="0"/>
              </a:rPr>
              <a:t> of information and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masquerade</a:t>
            </a:r>
            <a:r>
              <a:rPr lang="en-US" sz="1800" dirty="0">
                <a:latin typeface="Candara" panose="020E0502030303020204" pitchFamily="34" charset="0"/>
              </a:rPr>
              <a:t> by </a:t>
            </a:r>
            <a:r>
              <a:rPr lang="en-US" sz="1800" dirty="0" smtClean="0">
                <a:latin typeface="Candara" panose="020E0502030303020204" pitchFamily="34" charset="0"/>
              </a:rPr>
              <a:t>using </a:t>
            </a:r>
            <a:r>
              <a:rPr lang="en-US" sz="1800" b="1" dirty="0" smtClean="0">
                <a:latin typeface="Candara" panose="020E0502030303020204" pitchFamily="34" charset="0"/>
              </a:rPr>
              <a:t>encryption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schemes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r>
              <a:rPr lang="en-US" sz="1800" dirty="0" smtClean="0">
                <a:latin typeface="Candara" panose="020E0502030303020204" pitchFamily="34" charset="0"/>
              </a:rPr>
              <a:t>It also </a:t>
            </a:r>
            <a:r>
              <a:rPr lang="en-US" sz="1800" dirty="0">
                <a:latin typeface="Candara" panose="020E0502030303020204" pitchFamily="34" charset="0"/>
              </a:rPr>
              <a:t>tries to ensure against </a:t>
            </a:r>
            <a:r>
              <a:rPr lang="en-US" sz="1800" b="1" dirty="0">
                <a:latin typeface="Candara" panose="020E0502030303020204" pitchFamily="34" charset="0"/>
              </a:rPr>
              <a:t>malicious modification of messages </a:t>
            </a:r>
            <a:r>
              <a:rPr lang="en-US" sz="1800" dirty="0">
                <a:latin typeface="Candara" panose="020E0502030303020204" pitchFamily="34" charset="0"/>
              </a:rPr>
              <a:t>by reordering </a:t>
            </a:r>
            <a:r>
              <a:rPr lang="en-US" sz="1800" dirty="0" smtClean="0">
                <a:latin typeface="Candara" panose="020E0502030303020204" pitchFamily="34" charset="0"/>
              </a:rPr>
              <a:t>and time </a:t>
            </a:r>
            <a:r>
              <a:rPr lang="en-US" sz="1800" dirty="0">
                <a:latin typeface="Candara" panose="020E0502030303020204" pitchFamily="34" charset="0"/>
              </a:rPr>
              <a:t>delaying of message streams, as well as protects against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eavesdropping</a:t>
            </a:r>
            <a:r>
              <a:rPr lang="en-US" sz="1800" dirty="0">
                <a:latin typeface="Candara" panose="020E0502030303020204" pitchFamily="34" charset="0"/>
              </a:rPr>
              <a:t> of </a:t>
            </a:r>
            <a:r>
              <a:rPr lang="en-US" sz="1800" dirty="0" smtClean="0">
                <a:latin typeface="Candara" panose="020E0502030303020204" pitchFamily="34" charset="0"/>
              </a:rPr>
              <a:t>messages. 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access policy </a:t>
            </a:r>
            <a:r>
              <a:rPr lang="en-US" sz="1800" dirty="0">
                <a:latin typeface="Candara" panose="020E0502030303020204" pitchFamily="34" charset="0"/>
              </a:rPr>
              <a:t>used in SNMPvl and SNMPv2 is continued and formalized in the access </a:t>
            </a:r>
            <a:r>
              <a:rPr lang="en-US" sz="1800" dirty="0" smtClean="0">
                <a:latin typeface="Candara" panose="020E0502030303020204" pitchFamily="34" charset="0"/>
              </a:rPr>
              <a:t>control in </a:t>
            </a:r>
            <a:r>
              <a:rPr lang="en-US" sz="1800" dirty="0">
                <a:latin typeface="Candara" panose="020E0502030303020204" pitchFamily="34" charset="0"/>
              </a:rPr>
              <a:t>SNMPv3, designated </a:t>
            </a:r>
            <a:r>
              <a:rPr lang="en-US" sz="1800" b="1" dirty="0">
                <a:latin typeface="Candara" panose="020E0502030303020204" pitchFamily="34" charset="0"/>
              </a:rPr>
              <a:t>VACM</a:t>
            </a:r>
            <a:r>
              <a:rPr lang="en-US" sz="1800" dirty="0">
                <a:latin typeface="Candara" panose="020E0502030303020204" pitchFamily="34" charset="0"/>
              </a:rPr>
              <a:t>. The </a:t>
            </a:r>
            <a:r>
              <a:rPr lang="en-US" sz="1800" b="1" dirty="0">
                <a:latin typeface="Candara" panose="020E0502030303020204" pitchFamily="34" charset="0"/>
              </a:rPr>
              <a:t>SNMP engine </a:t>
            </a:r>
            <a:r>
              <a:rPr lang="en-US" sz="1800" dirty="0">
                <a:latin typeface="Candara" panose="020E0502030303020204" pitchFamily="34" charset="0"/>
              </a:rPr>
              <a:t>defined in the architecture checks whether a </a:t>
            </a:r>
            <a:r>
              <a:rPr lang="en-US" sz="1800" dirty="0" smtClean="0">
                <a:latin typeface="Candara" panose="020E0502030303020204" pitchFamily="34" charset="0"/>
              </a:rPr>
              <a:t>specific type </a:t>
            </a:r>
            <a:r>
              <a:rPr lang="en-US" sz="1800" dirty="0">
                <a:latin typeface="Candara" panose="020E0502030303020204" pitchFamily="34" charset="0"/>
              </a:rPr>
              <a:t>of access (read, write, create, notify) to a particular object (instance) is allowed.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3" name="Shape 473"/>
          <p:cNvCxnSpPr/>
          <p:nvPr/>
        </p:nvCxnSpPr>
        <p:spPr>
          <a:xfrm>
            <a:off x="16764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5" name="Shape 475"/>
          <p:cNvSpPr txBox="1"/>
          <p:nvPr/>
        </p:nvSpPr>
        <p:spPr>
          <a:xfrm>
            <a:off x="532765" y="1077913"/>
            <a:ext cx="204786" cy="528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167640" y="32861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SNMPv3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Message Format</a:t>
            </a:r>
          </a:p>
        </p:txBody>
      </p:sp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59" y="1047750"/>
            <a:ext cx="6248399" cy="3627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Shape 479"/>
          <p:cNvCxnSpPr/>
          <p:nvPr/>
        </p:nvCxnSpPr>
        <p:spPr>
          <a:xfrm>
            <a:off x="16764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0" name="Shape 480"/>
          <p:cNvCxnSpPr/>
          <p:nvPr/>
        </p:nvCxnSpPr>
        <p:spPr>
          <a:xfrm>
            <a:off x="243840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1" name="Shape 481"/>
          <p:cNvSpPr txBox="1"/>
          <p:nvPr/>
        </p:nvSpPr>
        <p:spPr>
          <a:xfrm>
            <a:off x="-365760" y="5029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483" name="Shape 483"/>
          <p:cNvCxnSpPr/>
          <p:nvPr/>
        </p:nvCxnSpPr>
        <p:spPr>
          <a:xfrm>
            <a:off x="16764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4" name="Shape 484"/>
          <p:cNvSpPr txBox="1"/>
          <p:nvPr/>
        </p:nvSpPr>
        <p:spPr>
          <a:xfrm>
            <a:off x="16764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6561" y="472440"/>
            <a:ext cx="5059679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It consists of </a:t>
            </a:r>
            <a:r>
              <a:rPr lang="en-US" sz="1800" b="1" dirty="0">
                <a:latin typeface="Candara" panose="020E0502030303020204" pitchFamily="34" charset="0"/>
              </a:rPr>
              <a:t>four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groups</a:t>
            </a:r>
            <a:r>
              <a:rPr lang="en-US" sz="1800" dirty="0">
                <a:latin typeface="Candara" panose="020E0502030303020204" pitchFamily="34" charset="0"/>
              </a:rPr>
              <a:t> of data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  <a:endParaRPr lang="ar-SA" sz="1800" dirty="0" smtClean="0">
              <a:latin typeface="Candara" panose="020E0502030303020204" pitchFamily="34" charset="0"/>
            </a:endParaRPr>
          </a:p>
          <a:p>
            <a:endParaRPr lang="ar-SA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first group </a:t>
            </a:r>
            <a:r>
              <a:rPr lang="en-US" sz="1800" dirty="0">
                <a:latin typeface="Candara" panose="020E0502030303020204" pitchFamily="34" charset="0"/>
              </a:rPr>
              <a:t>is a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single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field</a:t>
            </a:r>
            <a:r>
              <a:rPr lang="en-US" sz="1800" dirty="0" smtClean="0">
                <a:latin typeface="Candara" panose="020E0502030303020204" pitchFamily="34" charset="0"/>
              </a:rPr>
              <a:t>, which </a:t>
            </a:r>
            <a:r>
              <a:rPr lang="en-US" sz="1800" dirty="0">
                <a:latin typeface="Candara" panose="020E0502030303020204" pitchFamily="34" charset="0"/>
              </a:rPr>
              <a:t>is the version number and is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dirty="0">
                <a:latin typeface="Candara" panose="020E0502030303020204" pitchFamily="34" charset="0"/>
              </a:rPr>
              <a:t>same position as in SNMPvl and </a:t>
            </a:r>
            <a:r>
              <a:rPr lang="en-US" sz="1800" dirty="0" smtClean="0">
                <a:latin typeface="Candara" panose="020E0502030303020204" pitchFamily="34" charset="0"/>
              </a:rPr>
              <a:t>SNMPv2. </a:t>
            </a:r>
          </a:p>
          <a:p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Global </a:t>
            </a:r>
            <a:r>
              <a:rPr lang="en-US" sz="1800" dirty="0">
                <a:latin typeface="Candara" panose="020E0502030303020204" pitchFamily="34" charset="0"/>
              </a:rPr>
              <a:t>(header) data defined by the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data type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header</a:t>
            </a:r>
            <a:r>
              <a:rPr lang="en-US" sz="1800" dirty="0">
                <a:latin typeface="Candara" panose="020E0502030303020204" pitchFamily="34" charset="0"/>
              </a:rPr>
              <a:t> are the </a:t>
            </a:r>
            <a:r>
              <a:rPr lang="en-US" sz="1800" b="1" dirty="0">
                <a:latin typeface="Candara" panose="020E0502030303020204" pitchFamily="34" charset="0"/>
              </a:rPr>
              <a:t>second group </a:t>
            </a:r>
            <a:r>
              <a:rPr lang="en-US" sz="1800" dirty="0">
                <a:latin typeface="Candara" panose="020E0502030303020204" pitchFamily="34" charset="0"/>
              </a:rPr>
              <a:t>of data in the </a:t>
            </a:r>
            <a:r>
              <a:rPr lang="en-US" sz="1800" dirty="0" smtClean="0">
                <a:latin typeface="Candara" panose="020E0502030303020204" pitchFamily="34" charset="0"/>
              </a:rPr>
              <a:t>message format</a:t>
            </a:r>
            <a:r>
              <a:rPr lang="en-US" sz="1800" dirty="0">
                <a:latin typeface="Candara" panose="020E0502030303020204" pitchFamily="34" charset="0"/>
              </a:rPr>
              <a:t>. They contain </a:t>
            </a:r>
            <a:r>
              <a:rPr lang="en-US" sz="1800" b="1" dirty="0">
                <a:latin typeface="Candara" panose="020E0502030303020204" pitchFamily="34" charset="0"/>
              </a:rPr>
              <a:t>administrative parameters of the message</a:t>
            </a:r>
            <a:r>
              <a:rPr lang="en-US" sz="1800" dirty="0">
                <a:latin typeface="Candara" panose="020E0502030303020204" pitchFamily="34" charset="0"/>
              </a:rPr>
              <a:t>, which are message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ID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message 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maximum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size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message flag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message SM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third group </a:t>
            </a:r>
            <a:r>
              <a:rPr lang="en-US" sz="1800" dirty="0">
                <a:latin typeface="Candara" panose="020E0502030303020204" pitchFamily="34" charset="0"/>
              </a:rPr>
              <a:t>of data,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 parameter fields</a:t>
            </a:r>
            <a:r>
              <a:rPr lang="en-US" sz="1800" dirty="0">
                <a:latin typeface="Candara" panose="020E0502030303020204" pitchFamily="34" charset="0"/>
              </a:rPr>
              <a:t>, are used by the SM in communicating </a:t>
            </a:r>
            <a:r>
              <a:rPr lang="en-US" sz="1800" dirty="0" smtClean="0">
                <a:latin typeface="Candara" panose="020E0502030303020204" pitchFamily="34" charset="0"/>
              </a:rPr>
              <a:t>between sending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dirty="0" smtClean="0">
                <a:latin typeface="Candara" panose="020E0502030303020204" pitchFamily="34" charset="0"/>
              </a:rPr>
              <a:t>receiving entities.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fourth and final group </a:t>
            </a:r>
            <a:r>
              <a:rPr lang="en-US" sz="1800" dirty="0">
                <a:latin typeface="Candara" panose="020E0502030303020204" pitchFamily="34" charset="0"/>
              </a:rPr>
              <a:t>of fields in </a:t>
            </a:r>
            <a:r>
              <a:rPr lang="en-US" sz="1800" b="1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whole message recor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d</a:t>
            </a:r>
            <a:r>
              <a:rPr lang="en-US" sz="1800" dirty="0">
                <a:latin typeface="Candara" panose="020E0502030303020204" pitchFamily="34" charset="0"/>
              </a:rPr>
              <a:t> shown in Figure 7.12 is the </a:t>
            </a:r>
            <a:r>
              <a:rPr lang="en-US" sz="1800" dirty="0" smtClean="0">
                <a:latin typeface="Candara" panose="020E0502030303020204" pitchFamily="34" charset="0"/>
              </a:rPr>
              <a:t>plain-text/encrypted </a:t>
            </a:r>
            <a:r>
              <a:rPr lang="en-US" sz="1800" dirty="0">
                <a:latin typeface="Candara" panose="020E0502030303020204" pitchFamily="34" charset="0"/>
              </a:rPr>
              <a:t>scopedPDU data.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9" name="Shape 48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0" name="Shape 490"/>
          <p:cNvCxnSpPr/>
          <p:nvPr/>
        </p:nvCxnSpPr>
        <p:spPr>
          <a:xfrm>
            <a:off x="3276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1" name="Shape 491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3200400" y="58261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SNMPv3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Message Format</a:t>
            </a:r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1981200"/>
            <a:ext cx="6070600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4495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495" name="Shape 495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6" name="Shape 496"/>
          <p:cNvSpPr txBox="1"/>
          <p:nvPr/>
        </p:nvSpPr>
        <p:spPr>
          <a:xfrm>
            <a:off x="7581901" y="83312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97" name="Shape 497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8" name="Shape 498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2971801" y="1447800"/>
            <a:ext cx="60197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7.7  SNMPv3 Message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Shape 504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5" name="Shape 505"/>
          <p:cNvCxnSpPr/>
          <p:nvPr/>
        </p:nvCxnSpPr>
        <p:spPr>
          <a:xfrm>
            <a:off x="609600" y="560832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6" name="Shape 506"/>
          <p:cNvSpPr txBox="1"/>
          <p:nvPr/>
        </p:nvSpPr>
        <p:spPr>
          <a:xfrm>
            <a:off x="0" y="560832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898526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15240" y="289560"/>
            <a:ext cx="649224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User-based </a:t>
            </a: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Security (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USM</a:t>
            </a: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)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Model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457200" y="966786"/>
            <a:ext cx="7528560" cy="45043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Based on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traditional user name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concept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USM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primitives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across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abstract service interfaces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Authentication service primitives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CC6600"/>
                </a:solidFill>
                <a:latin typeface="Candara" panose="020E0502030303020204" pitchFamily="34" charset="0"/>
              </a:rPr>
              <a:t>authenticate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Outgoing</a:t>
            </a:r>
            <a:r>
              <a:rPr lang="en-US" sz="2400" dirty="0">
                <a:solidFill>
                  <a:srgbClr val="CC6600"/>
                </a:solidFill>
                <a:latin typeface="Candara" panose="020E0502030303020204" pitchFamily="34" charset="0"/>
              </a:rPr>
              <a:t>Msg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CC6600"/>
                </a:solidFill>
                <a:latin typeface="Candara" panose="020E0502030303020204" pitchFamily="34" charset="0"/>
              </a:rPr>
              <a:t> authenticate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Incoming</a:t>
            </a:r>
            <a:r>
              <a:rPr lang="en-US" sz="2400" dirty="0">
                <a:solidFill>
                  <a:srgbClr val="CC6600"/>
                </a:solidFill>
                <a:latin typeface="Candara" panose="020E0502030303020204" pitchFamily="34" charset="0"/>
              </a:rPr>
              <a:t>Msg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Privacy Services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69900"/>
                </a:solidFill>
                <a:latin typeface="Candara" panose="020E0502030303020204" pitchFamily="34" charset="0"/>
              </a:rPr>
              <a:t> encryptData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69900"/>
                </a:solidFill>
                <a:latin typeface="Candara" panose="020E0502030303020204" pitchFamily="34" charset="0"/>
              </a:rPr>
              <a:t> decryptData </a:t>
            </a:r>
          </a:p>
        </p:txBody>
      </p:sp>
      <p:cxnSp>
        <p:nvCxnSpPr>
          <p:cNvPr id="512" name="Shape 512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14" name="Shape 514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5" name="Shape 515"/>
          <p:cNvSpPr txBox="1"/>
          <p:nvPr/>
        </p:nvSpPr>
        <p:spPr>
          <a:xfrm>
            <a:off x="53340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202681"/>
            <a:ext cx="1100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Services provided by authentication and privacy modules in the security subsystem for </a:t>
            </a:r>
            <a:r>
              <a:rPr lang="en-US" sz="2000" b="1" dirty="0">
                <a:latin typeface="Candara" panose="020E0502030303020204" pitchFamily="34" charset="0"/>
              </a:rPr>
              <a:t>outgoing</a:t>
            </a:r>
            <a:r>
              <a:rPr lang="en-US" sz="2000" dirty="0">
                <a:latin typeface="Candara" panose="020E0502030303020204" pitchFamily="34" charset="0"/>
              </a:rPr>
              <a:t> and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incoming</a:t>
            </a:r>
            <a:r>
              <a:rPr lang="en-US" sz="2000" dirty="0">
                <a:latin typeface="Candara" panose="020E0502030303020204" pitchFamily="34" charset="0"/>
              </a:rPr>
              <a:t> messages are shown in Figures 7.13 and 7.14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Shape 520"/>
          <p:cNvCxnSpPr/>
          <p:nvPr/>
        </p:nvCxnSpPr>
        <p:spPr>
          <a:xfrm>
            <a:off x="381000" y="44196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1" name="Shape 521"/>
          <p:cNvSpPr txBox="1"/>
          <p:nvPr/>
        </p:nvSpPr>
        <p:spPr>
          <a:xfrm>
            <a:off x="746125" y="1215073"/>
            <a:ext cx="204786" cy="528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381001" y="465772"/>
            <a:ext cx="5608637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CC6600"/>
                </a:solidFill>
                <a:latin typeface="Candara" panose="020E0502030303020204" pitchFamily="34" charset="0"/>
              </a:rPr>
              <a:t>Secure Outgoing Message</a:t>
            </a: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1" y="1203961"/>
            <a:ext cx="6248399" cy="3316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Shape 524"/>
          <p:cNvCxnSpPr/>
          <p:nvPr/>
        </p:nvCxnSpPr>
        <p:spPr>
          <a:xfrm>
            <a:off x="457200" y="493776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5" name="Shape 525"/>
          <p:cNvSpPr txBox="1"/>
          <p:nvPr/>
        </p:nvSpPr>
        <p:spPr>
          <a:xfrm>
            <a:off x="-152400" y="493776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304801" y="5394961"/>
            <a:ext cx="11582399" cy="2171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USM invokes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privacy module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w/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encryption key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scopedPDU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Privacy module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returns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privacy parameters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encrypted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scopedPDU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USM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then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invokes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 module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with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 key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whole message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and receives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authenticated whole message</a:t>
            </a:r>
          </a:p>
        </p:txBody>
      </p:sp>
      <p:cxnSp>
        <p:nvCxnSpPr>
          <p:cNvPr id="527" name="Shape 527"/>
          <p:cNvCxnSpPr/>
          <p:nvPr/>
        </p:nvCxnSpPr>
        <p:spPr>
          <a:xfrm>
            <a:off x="381000" y="44196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1" name="Shape 531"/>
          <p:cNvCxnSpPr/>
          <p:nvPr/>
        </p:nvCxnSpPr>
        <p:spPr>
          <a:xfrm>
            <a:off x="381000" y="44196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2" name="Shape 532"/>
          <p:cNvSpPr txBox="1"/>
          <p:nvPr/>
        </p:nvSpPr>
        <p:spPr>
          <a:xfrm>
            <a:off x="381000" y="13716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Shape 537"/>
          <p:cNvCxnSpPr/>
          <p:nvPr/>
        </p:nvCxnSpPr>
        <p:spPr>
          <a:xfrm>
            <a:off x="36576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9" name="Shape 539"/>
          <p:cNvSpPr txBox="1"/>
          <p:nvPr/>
        </p:nvSpPr>
        <p:spPr>
          <a:xfrm>
            <a:off x="730885" y="1077913"/>
            <a:ext cx="204786" cy="528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365760" y="32861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CC6600"/>
                </a:solidFill>
                <a:latin typeface="Candara" panose="020E0502030303020204" pitchFamily="34" charset="0"/>
              </a:rPr>
              <a:t>Secure Incoming Message</a:t>
            </a: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1112521"/>
            <a:ext cx="6248399" cy="3109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Shape 542"/>
          <p:cNvCxnSpPr/>
          <p:nvPr/>
        </p:nvCxnSpPr>
        <p:spPr>
          <a:xfrm>
            <a:off x="441960" y="4953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3" name="Shape 543"/>
          <p:cNvSpPr txBox="1"/>
          <p:nvPr/>
        </p:nvSpPr>
        <p:spPr>
          <a:xfrm>
            <a:off x="-167640" y="4953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365760" y="5410200"/>
            <a:ext cx="11162852" cy="3398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Processing secure incoming message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reverse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of secure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outgoing message</a:t>
            </a:r>
            <a:b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sz="24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validation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done first by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 module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endParaRPr lang="en-US" sz="24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Decryption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the message then done by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privacy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module</a:t>
            </a:r>
          </a:p>
        </p:txBody>
      </p:sp>
      <p:cxnSp>
        <p:nvCxnSpPr>
          <p:cNvPr id="546" name="Shape 546"/>
          <p:cNvCxnSpPr/>
          <p:nvPr/>
        </p:nvCxnSpPr>
        <p:spPr>
          <a:xfrm>
            <a:off x="36576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48" name="Shape 548"/>
          <p:cNvCxnSpPr/>
          <p:nvPr/>
        </p:nvCxnSpPr>
        <p:spPr>
          <a:xfrm>
            <a:off x="36576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9" name="Shape 549"/>
          <p:cNvSpPr txBox="1"/>
          <p:nvPr/>
        </p:nvSpPr>
        <p:spPr>
          <a:xfrm>
            <a:off x="36576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4" name="Shape 554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55" name="Shape 555"/>
          <p:cNvCxnSpPr/>
          <p:nvPr/>
        </p:nvCxnSpPr>
        <p:spPr>
          <a:xfrm>
            <a:off x="609600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0" y="5029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98526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533400" y="3048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Parameters</a:t>
            </a:r>
          </a:p>
        </p:txBody>
      </p:sp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762001"/>
            <a:ext cx="5486399" cy="411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5486400"/>
            <a:ext cx="6305550" cy="259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Shape 563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65" name="Shape 565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6" name="Shape 566"/>
          <p:cNvSpPr txBox="1"/>
          <p:nvPr/>
        </p:nvSpPr>
        <p:spPr>
          <a:xfrm>
            <a:off x="53340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1" name="Shape 571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2" name="Shape 572"/>
          <p:cNvCxnSpPr/>
          <p:nvPr/>
        </p:nvCxnSpPr>
        <p:spPr>
          <a:xfrm>
            <a:off x="1319463" y="374984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3" name="Shape 573"/>
          <p:cNvSpPr txBox="1"/>
          <p:nvPr/>
        </p:nvSpPr>
        <p:spPr>
          <a:xfrm>
            <a:off x="709863" y="374984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76" name="Shape 576"/>
          <p:cNvSpPr txBox="1"/>
          <p:nvPr/>
        </p:nvSpPr>
        <p:spPr>
          <a:xfrm>
            <a:off x="3200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Privacy Module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128337" y="1219199"/>
            <a:ext cx="11871158" cy="23391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andara" panose="020E0502030303020204" pitchFamily="34" charset="0"/>
              </a:rPr>
              <a:t>Encryption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669900"/>
                </a:solidFill>
                <a:latin typeface="Candara" panose="020E0502030303020204" pitchFamily="34" charset="0"/>
              </a:rPr>
              <a:t>decryption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scoped </a:t>
            </a:r>
            <a:r>
              <a:rPr lang="en-US" sz="24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PDU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context engine ID, context name, and PDU)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CBC - DES (Cipher Block Chaining -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Data Encryption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Standard) symmetric protocol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Encryption key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(and initialization vector)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made up of secret key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(user password), and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timeliness value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Privacy parameter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2400" b="1" i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salt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value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(unique for each packet)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in CBC-DES</a:t>
            </a:r>
            <a:endParaRPr lang="en-US" sz="24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579" name="Shape 57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1" name="Shape 581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2" name="Shape 582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616" y="4398496"/>
            <a:ext cx="11053010" cy="1881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There is a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secret key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authentication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and a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secret key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encryption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and </a:t>
            </a:r>
            <a:r>
              <a:rPr lang="en-US" sz="2000" b="1" dirty="0" smtClean="0">
                <a:latin typeface="Candara" panose="020E0502030303020204" pitchFamily="34" charset="0"/>
              </a:rPr>
              <a:t>decryption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secret key </a:t>
            </a:r>
            <a:r>
              <a:rPr lang="en-US" sz="2000" dirty="0">
                <a:latin typeface="Candara" panose="020E0502030303020204" pitchFamily="34" charset="0"/>
              </a:rPr>
              <a:t>for the </a:t>
            </a:r>
            <a:r>
              <a:rPr lang="en-US" sz="2000" b="1" dirty="0">
                <a:latin typeface="Candara" panose="020E0502030303020204" pitchFamily="34" charset="0"/>
              </a:rPr>
              <a:t>User-based Security Module </a:t>
            </a:r>
            <a:r>
              <a:rPr lang="en-US" sz="2000" dirty="0">
                <a:latin typeface="Candara" panose="020E0502030303020204" pitchFamily="34" charset="0"/>
              </a:rPr>
              <a:t>(</a:t>
            </a:r>
            <a:r>
              <a:rPr lang="en-US" sz="2000" b="1" dirty="0">
                <a:latin typeface="Candara" panose="020E0502030303020204" pitchFamily="34" charset="0"/>
              </a:rPr>
              <a:t>USM</a:t>
            </a:r>
            <a:r>
              <a:rPr lang="en-US" sz="2000" dirty="0">
                <a:latin typeface="Candara" panose="020E0502030303020204" pitchFamily="34" charset="0"/>
              </a:rPr>
              <a:t>) is developed from 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user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password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7" name="Shape 587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8" name="Shape 588"/>
          <p:cNvCxnSpPr/>
          <p:nvPr/>
        </p:nvCxnSpPr>
        <p:spPr>
          <a:xfrm>
            <a:off x="2197769" y="376588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9" name="Shape 589"/>
          <p:cNvSpPr txBox="1"/>
          <p:nvPr/>
        </p:nvSpPr>
        <p:spPr>
          <a:xfrm>
            <a:off x="1816769" y="3842084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92" name="Shape 592"/>
          <p:cNvSpPr txBox="1"/>
          <p:nvPr/>
        </p:nvSpPr>
        <p:spPr>
          <a:xfrm>
            <a:off x="3200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669900"/>
                </a:solidFill>
                <a:latin typeface="Candara" panose="020E0502030303020204" pitchFamily="34" charset="0"/>
              </a:rPr>
              <a:t>Authentication Key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2037347" y="1195387"/>
            <a:ext cx="6300203" cy="2670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Secret key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for authentication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Derived from user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(NMS) ID and password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MD5 or SHA-1 algorithm used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Authentication key is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digest2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2101516" y="4331369"/>
            <a:ext cx="6834520" cy="36966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Procedure: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1. Derive </a:t>
            </a:r>
            <a:r>
              <a:rPr lang="en-US" sz="2400" b="1" i="1" dirty="0">
                <a:solidFill>
                  <a:srgbClr val="0070C0"/>
                </a:solidFill>
                <a:latin typeface="Candara" panose="020E0502030303020204" pitchFamily="34" charset="0"/>
              </a:rPr>
              <a:t>digest0: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Password repeated until it forms 2</a:t>
            </a:r>
            <a:r>
              <a:rPr lang="en-US" sz="2400" baseline="30000" dirty="0">
                <a:solidFill>
                  <a:schemeClr val="dk1"/>
                </a:solidFill>
                <a:latin typeface="Candara" panose="020E0502030303020204" pitchFamily="34" charset="0"/>
              </a:rPr>
              <a:t>20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octets.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2. Derive </a:t>
            </a:r>
            <a:r>
              <a:rPr lang="en-US" sz="2400" b="1" i="1" dirty="0">
                <a:solidFill>
                  <a:srgbClr val="0070C0"/>
                </a:solidFill>
                <a:latin typeface="Candara" panose="020E0502030303020204" pitchFamily="34" charset="0"/>
              </a:rPr>
              <a:t>digest1: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Hash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digest0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using MD5 or SHA-1.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3. Derive </a:t>
            </a:r>
            <a:r>
              <a:rPr lang="en-US" sz="2400" b="1" i="1" dirty="0">
                <a:solidFill>
                  <a:srgbClr val="0070C0"/>
                </a:solidFill>
                <a:latin typeface="Candara" panose="020E0502030303020204" pitchFamily="34" charset="0"/>
              </a:rPr>
              <a:t>digest2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Concatenate authoritative SNMP engine ID and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digest1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and hash with the same algorithm</a:t>
            </a:r>
          </a:p>
        </p:txBody>
      </p:sp>
      <p:cxnSp>
        <p:nvCxnSpPr>
          <p:cNvPr id="596" name="Shape 596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8" name="Shape 598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9" name="Shape 599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" name="Shape 604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5" name="Shape 605"/>
          <p:cNvCxnSpPr/>
          <p:nvPr/>
        </p:nvCxnSpPr>
        <p:spPr>
          <a:xfrm>
            <a:off x="1126958" y="2811379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517358" y="2811379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3200401" y="533400"/>
            <a:ext cx="57149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Authentication Parameters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641685" y="1143000"/>
            <a:ext cx="10555704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Authentication parameter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Hashed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Message Access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Code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HMAC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HMAC is 96-bit long (12 octets)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Derived from authentication key (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authKey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1251284" y="3368842"/>
            <a:ext cx="7940340" cy="464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Procedure: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1. Derive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extendedAuthKey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Supplement authKey with 0s to get 64-byte string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2. Define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ipad, opad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, K1, and K2: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    ipad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= 0x36 (00110110) repeated 64 times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opad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= 0x5c (01011100) repeated 64 times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K1 =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extendedAuthKey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XOR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ipad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K2 =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extendedAuthKey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XOR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opad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3. Derive HMAC by hashing algorithm used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 HMAC = H (K2, H (K1,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wholeMsg))</a:t>
            </a:r>
          </a:p>
        </p:txBody>
      </p:sp>
      <p:cxnSp>
        <p:nvCxnSpPr>
          <p:cNvPr id="613" name="Shape 613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5" name="Shape 615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1" name="Shape 621"/>
          <p:cNvCxnSpPr/>
          <p:nvPr/>
        </p:nvCxnSpPr>
        <p:spPr>
          <a:xfrm>
            <a:off x="39303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2" name="Shape 622"/>
          <p:cNvCxnSpPr/>
          <p:nvPr/>
        </p:nvCxnSpPr>
        <p:spPr>
          <a:xfrm>
            <a:off x="469232" y="51704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3" name="Shape 623"/>
          <p:cNvSpPr txBox="1"/>
          <p:nvPr/>
        </p:nvSpPr>
        <p:spPr>
          <a:xfrm>
            <a:off x="-140368" y="51704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624" name="Shape 624"/>
          <p:cNvCxnSpPr/>
          <p:nvPr/>
        </p:nvCxnSpPr>
        <p:spPr>
          <a:xfrm>
            <a:off x="469232" y="815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5" name="Shape 625"/>
          <p:cNvSpPr txBox="1"/>
          <p:nvPr/>
        </p:nvSpPr>
        <p:spPr>
          <a:xfrm>
            <a:off x="758158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26" name="Shape 626"/>
          <p:cNvSpPr txBox="1"/>
          <p:nvPr/>
        </p:nvSpPr>
        <p:spPr>
          <a:xfrm>
            <a:off x="469232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Encryption Protocol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3" y="2960687"/>
            <a:ext cx="5527675" cy="21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/>
          <p:nvPr/>
        </p:nvSpPr>
        <p:spPr>
          <a:xfrm>
            <a:off x="164433" y="838201"/>
            <a:ext cx="6421437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Cipher Block Chaining mode of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Data Encryption Standard (CBC-DES) protocol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16-octet </a:t>
            </a:r>
            <a:r>
              <a:rPr lang="en-US" sz="2000" b="1" i="1" dirty="0">
                <a:solidFill>
                  <a:schemeClr val="dk1"/>
                </a:solidFill>
                <a:latin typeface="Candara" panose="020E0502030303020204" pitchFamily="34" charset="0"/>
              </a:rPr>
              <a:t>privKey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secret key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First 8-octet of </a:t>
            </a:r>
            <a:r>
              <a:rPr lang="en-US" sz="2000" b="1" i="1" dirty="0">
                <a:solidFill>
                  <a:schemeClr val="dk1"/>
                </a:solidFill>
                <a:latin typeface="Candara" panose="020E0502030303020204" pitchFamily="34" charset="0"/>
              </a:rPr>
              <a:t>privKey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used as 56-bit DES key;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(Only 7 high-order bits of each octet used)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Last 8-octet of </a:t>
            </a:r>
            <a:r>
              <a:rPr lang="en-US" sz="2000" b="1" i="1" dirty="0">
                <a:solidFill>
                  <a:schemeClr val="dk1"/>
                </a:solidFill>
                <a:latin typeface="Candara" panose="020E0502030303020204" pitchFamily="34" charset="0"/>
              </a:rPr>
              <a:t>privKey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used as pre-initialization vector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393032" y="5638801"/>
            <a:ext cx="579278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CBC Mode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Plaintext divided into 64-bit blocks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Each block is XOR-d with ciphertext of the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previous block and then encrypted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Use pre-IV (initialization vector) for prefixing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the first message block</a:t>
            </a:r>
          </a:p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30" name="Shape 630"/>
          <p:cNvSpPr txBox="1"/>
          <p:nvPr/>
        </p:nvSpPr>
        <p:spPr>
          <a:xfrm>
            <a:off x="1688432" y="82296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631" name="Shape 631"/>
          <p:cNvCxnSpPr/>
          <p:nvPr/>
        </p:nvCxnSpPr>
        <p:spPr>
          <a:xfrm>
            <a:off x="39303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2" name="Shape 632"/>
          <p:cNvSpPr txBox="1"/>
          <p:nvPr/>
        </p:nvSpPr>
        <p:spPr>
          <a:xfrm>
            <a:off x="4774533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33" name="Shape 633"/>
          <p:cNvCxnSpPr/>
          <p:nvPr/>
        </p:nvCxnSpPr>
        <p:spPr>
          <a:xfrm>
            <a:off x="39303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4" name="Shape 634"/>
          <p:cNvSpPr txBox="1"/>
          <p:nvPr/>
        </p:nvSpPr>
        <p:spPr>
          <a:xfrm>
            <a:off x="393032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2274" y="1203158"/>
            <a:ext cx="503722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encryption generates non-readable ciphertext from a readable text</a:t>
            </a:r>
            <a:r>
              <a:rPr lang="en-US" sz="2000" dirty="0" smtClean="0">
                <a:latin typeface="Candara" panose="020E0502030303020204" pitchFamily="34" charset="0"/>
              </a:rPr>
              <a:t>, plaintext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SNMPv3 </a:t>
            </a:r>
            <a:r>
              <a:rPr lang="en-US" sz="2000" dirty="0" smtClean="0">
                <a:latin typeface="Candara" panose="020E0502030303020204" pitchFamily="34" charset="0"/>
              </a:rPr>
              <a:t>recommendation </a:t>
            </a:r>
            <a:r>
              <a:rPr lang="en-US" sz="2000" dirty="0">
                <a:latin typeface="Candara" panose="020E0502030303020204" pitchFamily="34" charset="0"/>
              </a:rPr>
              <a:t>for data confidentiality is to use the </a:t>
            </a:r>
            <a:r>
              <a:rPr lang="en-US" sz="2000" b="1" dirty="0">
                <a:latin typeface="Candara" panose="020E0502030303020204" pitchFamily="34" charset="0"/>
              </a:rPr>
              <a:t>CBC-DES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Symmetric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Encryption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Protocol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hape 104"/>
          <p:cNvCxnSpPr/>
          <p:nvPr/>
        </p:nvCxnSpPr>
        <p:spPr>
          <a:xfrm>
            <a:off x="7619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76199" y="248817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Documentation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52399" y="4572000"/>
            <a:ext cx="59356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Compare this to the document organization in Chapter 4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7619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" name="Shape 110"/>
          <p:cNvSpPr txBox="1"/>
          <p:nvPr/>
        </p:nvSpPr>
        <p:spPr>
          <a:xfrm>
            <a:off x="-457201" y="259080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687" y="831849"/>
            <a:ext cx="5287312" cy="3517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752599" y="5029200"/>
            <a:ext cx="38862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7.1 SNMPv3 RFCs</a:t>
            </a:r>
          </a:p>
        </p:txBody>
      </p:sp>
      <p:graphicFrame>
        <p:nvGraphicFramePr>
          <p:cNvPr id="113" name="Shape 113"/>
          <p:cNvGraphicFramePr/>
          <p:nvPr>
            <p:extLst>
              <p:ext uri="{D42A27DB-BD31-4B8C-83A1-F6EECF244321}">
                <p14:modId xmlns:p14="http://schemas.microsoft.com/office/powerpoint/2010/main" val="3470535418"/>
              </p:ext>
            </p:extLst>
          </p:nvPr>
        </p:nvGraphicFramePr>
        <p:xfrm>
          <a:off x="152399" y="5334000"/>
          <a:ext cx="5459400" cy="2746250"/>
        </p:xfrm>
        <a:graphic>
          <a:graphicData uri="http://schemas.openxmlformats.org/drawingml/2006/table">
            <a:tbl>
              <a:tblPr>
                <a:noFill/>
                <a:tableStyleId>{05003A69-98D1-409F-A5F8-9FCA3607EBDE}</a:tableStyleId>
              </a:tblPr>
              <a:tblGrid>
                <a:gridCol w="917575"/>
                <a:gridCol w="4541825"/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Introduction and Applicability Statements (not STD)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Architecture for Describing SNMP Management Frameworks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Message Processing and Dispatching for SNMP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SNMPv3 Applications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User-based Security Model (USM) for SNMPv3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View-based Access Control Model for SNMP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3416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Version 2 of the Protocol Operations for SNMP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3417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Transport Mappings for SNMP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3418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MIB for SNMP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RFC 3584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SNMPv3 Coexistence and Transition (BCP 74)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hape 114"/>
          <p:cNvCxnSpPr/>
          <p:nvPr/>
        </p:nvCxnSpPr>
        <p:spPr>
          <a:xfrm>
            <a:off x="152399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7619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" name="Shape 117"/>
          <p:cNvSpPr txBox="1"/>
          <p:nvPr/>
        </p:nvSpPr>
        <p:spPr>
          <a:xfrm>
            <a:off x="76199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199" y="596900"/>
            <a:ext cx="58642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SNMP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document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architecture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addresses how existing documents and new documents could be </a:t>
            </a:r>
            <a:r>
              <a:rPr lang="en-US" sz="2000" b="1" dirty="0" smtClean="0">
                <a:latin typeface="Candara" panose="020E0502030303020204" pitchFamily="34" charset="0"/>
              </a:rPr>
              <a:t>designed</a:t>
            </a:r>
            <a:r>
              <a:rPr lang="en-US" sz="2000" dirty="0" smtClean="0">
                <a:latin typeface="Candara" panose="020E0502030303020204" pitchFamily="34" charset="0"/>
              </a:rPr>
              <a:t> to </a:t>
            </a:r>
            <a:r>
              <a:rPr lang="en-US" sz="2000" dirty="0">
                <a:latin typeface="Candara" panose="020E0502030303020204" pitchFamily="34" charset="0"/>
              </a:rPr>
              <a:t>be </a:t>
            </a:r>
            <a:r>
              <a:rPr lang="en-US" sz="2000" b="1" dirty="0">
                <a:latin typeface="Candara" panose="020E0502030303020204" pitchFamily="34" charset="0"/>
              </a:rPr>
              <a:t>autonomous</a:t>
            </a:r>
            <a:r>
              <a:rPr lang="en-US" sz="2000" dirty="0">
                <a:latin typeface="Candara" panose="020E0502030303020204" pitchFamily="34" charset="0"/>
              </a:rPr>
              <a:t> and, at the same time, be </a:t>
            </a:r>
            <a:r>
              <a:rPr lang="en-US" sz="2000" b="1" dirty="0">
                <a:latin typeface="Candara" panose="020E0502030303020204" pitchFamily="34" charset="0"/>
              </a:rPr>
              <a:t>integrated </a:t>
            </a:r>
            <a:r>
              <a:rPr lang="en-US" sz="2000" dirty="0">
                <a:latin typeface="Candara" panose="020E0502030303020204" pitchFamily="34" charset="0"/>
              </a:rPr>
              <a:t>to describe the </a:t>
            </a:r>
            <a:r>
              <a:rPr lang="en-US" sz="2000" b="1" dirty="0">
                <a:latin typeface="Candara" panose="020E0502030303020204" pitchFamily="34" charset="0"/>
              </a:rPr>
              <a:t>different SNMP frameworks. </a:t>
            </a:r>
            <a:endParaRPr lang="en-US" sz="2000" b="1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An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SNMP framework </a:t>
            </a:r>
            <a:r>
              <a:rPr lang="en-US" sz="2000" dirty="0" smtClean="0">
                <a:latin typeface="Candara" panose="020E0502030303020204" pitchFamily="34" charset="0"/>
              </a:rPr>
              <a:t>represents the </a:t>
            </a:r>
            <a:r>
              <a:rPr lang="en-US" sz="2000" b="1" dirty="0" smtClean="0">
                <a:latin typeface="Candara" panose="020E0502030303020204" pitchFamily="34" charset="0"/>
              </a:rPr>
              <a:t>integration</a:t>
            </a:r>
            <a:r>
              <a:rPr lang="en-US" sz="2000" dirty="0" smtClean="0">
                <a:latin typeface="Candara" panose="020E0502030303020204" pitchFamily="34" charset="0"/>
              </a:rPr>
              <a:t> of a </a:t>
            </a:r>
            <a:r>
              <a:rPr lang="en-US" sz="2000" b="1" dirty="0" smtClean="0">
                <a:latin typeface="Candara" panose="020E0502030303020204" pitchFamily="34" charset="0"/>
              </a:rPr>
              <a:t>set of subsystems</a:t>
            </a:r>
            <a:r>
              <a:rPr lang="en-US" sz="2000" dirty="0" smtClean="0">
                <a:latin typeface="Candara" panose="020E0502030303020204" pitchFamily="34" charset="0"/>
              </a:rPr>
              <a:t> and </a:t>
            </a:r>
            <a:r>
              <a:rPr lang="en-US" sz="2000" b="1" dirty="0" smtClean="0">
                <a:latin typeface="Candara" panose="020E0502030303020204" pitchFamily="34" charset="0"/>
              </a:rPr>
              <a:t>models</a:t>
            </a:r>
            <a:r>
              <a:rPr lang="en-US" sz="2000" dirty="0" smtClean="0">
                <a:latin typeface="Candara" panose="020E0502030303020204" pitchFamily="34" charset="0"/>
              </a:rPr>
              <a:t>. 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A </a:t>
            </a:r>
            <a:r>
              <a:rPr lang="en-US" sz="2000" b="1" dirty="0" smtClean="0">
                <a:latin typeface="Candara" panose="020E0502030303020204" pitchFamily="34" charset="0"/>
              </a:rPr>
              <a:t>model</a:t>
            </a:r>
            <a:r>
              <a:rPr lang="en-US" sz="2000" dirty="0" smtClean="0">
                <a:latin typeface="Candara" panose="020E0502030303020204" pitchFamily="34" charset="0"/>
              </a:rPr>
              <a:t> describes a specific </a:t>
            </a:r>
            <a:r>
              <a:rPr lang="en-US" sz="2000" b="1" dirty="0" smtClean="0">
                <a:latin typeface="Candara" panose="020E0502030303020204" pitchFamily="34" charset="0"/>
              </a:rPr>
              <a:t>design</a:t>
            </a:r>
            <a:r>
              <a:rPr lang="en-US" sz="2000" dirty="0" smtClean="0">
                <a:latin typeface="Candara" panose="020E0502030303020204" pitchFamily="34" charset="0"/>
              </a:rPr>
              <a:t> of a </a:t>
            </a:r>
            <a:r>
              <a:rPr lang="en-US" sz="2000" b="1" dirty="0" smtClean="0">
                <a:latin typeface="Candara" panose="020E0502030303020204" pitchFamily="34" charset="0"/>
              </a:rPr>
              <a:t>subsystem</a:t>
            </a:r>
            <a:r>
              <a:rPr lang="en-US" sz="2000" dirty="0" smtClean="0">
                <a:latin typeface="Candara" panose="020E0502030303020204" pitchFamily="34" charset="0"/>
              </a:rPr>
              <a:t>. The implementation of an </a:t>
            </a:r>
            <a:r>
              <a:rPr lang="en-US" sz="2000" b="1" dirty="0" smtClean="0">
                <a:latin typeface="Candara" panose="020E0502030303020204" pitchFamily="34" charset="0"/>
              </a:rPr>
              <a:t>SNMP entity </a:t>
            </a:r>
            <a:r>
              <a:rPr lang="en-US" sz="2000" dirty="0" smtClean="0">
                <a:latin typeface="Candara" panose="020E0502030303020204" pitchFamily="34" charset="0"/>
              </a:rPr>
              <a:t>is based on a specific model based on a specific framework. 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06513" y="8430275"/>
            <a:ext cx="2238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Autonomous</a:t>
            </a:r>
            <a:r>
              <a:rPr lang="en-US" dirty="0">
                <a:latin typeface="Candara" panose="020E0502030303020204" pitchFamily="34" charset="0"/>
              </a:rPr>
              <a:t>; independent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9" name="Shape 63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3" name="Shape 643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3200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Access Control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376517" y="1066801"/>
            <a:ext cx="11349317" cy="4970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View-based Access Control Model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Groups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Name of the group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comprising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model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name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In SNMPv1, is community name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Level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 authentication - no privacy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authentication - no privacy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authentication - privacy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Contexts: Names of the context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MIB Views and View Families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MIB view is a combination of view subtrees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Access Policy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read-view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write-view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notify-view</a:t>
            </a:r>
          </a:p>
          <a:p>
            <a:pPr marL="914400" lvl="2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not-accessible</a:t>
            </a:r>
          </a:p>
        </p:txBody>
      </p:sp>
      <p:cxnSp>
        <p:nvCxnSpPr>
          <p:cNvPr id="647" name="Shape 647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9" name="Shape 64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0" name="Shape 650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" name="Shape 655"/>
          <p:cNvCxnSpPr/>
          <p:nvPr/>
        </p:nvCxnSpPr>
        <p:spPr>
          <a:xfrm>
            <a:off x="4572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6" name="Shape 656"/>
          <p:cNvCxnSpPr/>
          <p:nvPr/>
        </p:nvCxnSpPr>
        <p:spPr>
          <a:xfrm>
            <a:off x="581024" y="435927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7" name="Shape 657"/>
          <p:cNvSpPr txBox="1"/>
          <p:nvPr/>
        </p:nvSpPr>
        <p:spPr>
          <a:xfrm>
            <a:off x="-28576" y="435927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822326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457201" y="304800"/>
            <a:ext cx="57149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VCAM Process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228601" y="914401"/>
            <a:ext cx="9991164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VCAM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Process.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Answers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6 questions: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  1. Who are you (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group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)?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  2. Where do you want to go (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context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)?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  3. How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secured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are you to access the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information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 model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 level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)?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  4. Why do you want to access the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information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read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write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, or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send notification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)?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  5. What object (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object type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) do you want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to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access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  6. Which object (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object instance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) do you want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to access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?</a:t>
            </a:r>
          </a:p>
        </p:txBody>
      </p:sp>
      <p:cxnSp>
        <p:nvCxnSpPr>
          <p:cNvPr id="663" name="Shape 663"/>
          <p:cNvCxnSpPr/>
          <p:nvPr/>
        </p:nvCxnSpPr>
        <p:spPr>
          <a:xfrm>
            <a:off x="4572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5" name="Shape 665"/>
          <p:cNvCxnSpPr/>
          <p:nvPr/>
        </p:nvCxnSpPr>
        <p:spPr>
          <a:xfrm>
            <a:off x="4572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6" name="Shape 666"/>
          <p:cNvSpPr txBox="1"/>
          <p:nvPr/>
        </p:nvSpPr>
        <p:spPr>
          <a:xfrm>
            <a:off x="45720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1" name="Shape 671"/>
          <p:cNvCxnSpPr/>
          <p:nvPr/>
        </p:nvCxnSpPr>
        <p:spPr>
          <a:xfrm>
            <a:off x="201030" y="36697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4" name="Shape 674"/>
          <p:cNvSpPr txBox="1"/>
          <p:nvPr/>
        </p:nvSpPr>
        <p:spPr>
          <a:xfrm>
            <a:off x="201030" y="39078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VCAM Process</a:t>
            </a:r>
          </a:p>
        </p:txBody>
      </p:sp>
      <p:cxnSp>
        <p:nvCxnSpPr>
          <p:cNvPr id="677" name="Shape 677"/>
          <p:cNvCxnSpPr/>
          <p:nvPr/>
        </p:nvCxnSpPr>
        <p:spPr>
          <a:xfrm>
            <a:off x="201030" y="36697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81" name="Shape 681"/>
          <p:cNvCxnSpPr/>
          <p:nvPr/>
        </p:nvCxnSpPr>
        <p:spPr>
          <a:xfrm>
            <a:off x="201030" y="36697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2" name="Shape 682"/>
          <p:cNvSpPr txBox="1"/>
          <p:nvPr/>
        </p:nvSpPr>
        <p:spPr>
          <a:xfrm>
            <a:off x="201030" y="6217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671"/>
          <a:stretch/>
        </p:blipFill>
        <p:spPr>
          <a:xfrm>
            <a:off x="5180578" y="408711"/>
            <a:ext cx="6615620" cy="4055712"/>
          </a:xfrm>
          <a:prstGeom prst="rect">
            <a:avLst/>
          </a:prstGeom>
        </p:spPr>
      </p:pic>
      <p:sp>
        <p:nvSpPr>
          <p:cNvPr id="9" name="Shape 661"/>
          <p:cNvSpPr txBox="1"/>
          <p:nvPr/>
        </p:nvSpPr>
        <p:spPr>
          <a:xfrm>
            <a:off x="0" y="1149619"/>
            <a:ext cx="8108575" cy="2720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VCAM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Process.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Answers 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6 questions: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  1. Who are you 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group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)?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  2. Where do you want to go 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context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)?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  3. How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secured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are you to access the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information 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 model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and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security level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)?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  4. Why do you want to access the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information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(</a:t>
            </a:r>
            <a:r>
              <a:rPr lang="en-US" sz="16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read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,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write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, or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send notification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)?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  5. What object 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object type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) do you want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to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access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   6. Which object 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object instance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) do you want </a:t>
            </a:r>
            <a:r>
              <a:rPr lang="en-US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to access</a:t>
            </a:r>
            <a:r>
              <a:rPr lang="en-US" sz="1600" dirty="0">
                <a:solidFill>
                  <a:srgbClr val="002060"/>
                </a:solidFill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10" name="Shape 645"/>
          <p:cNvSpPr txBox="1"/>
          <p:nvPr/>
        </p:nvSpPr>
        <p:spPr>
          <a:xfrm>
            <a:off x="-300993" y="4044766"/>
            <a:ext cx="7311394" cy="372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1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View-based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Access Control Model</a:t>
            </a:r>
          </a:p>
          <a:p>
            <a:pPr marL="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Groups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 Name of the group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comprising 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model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name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  <a:b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 In SNMPv1, is community name</a:t>
            </a:r>
          </a:p>
          <a:p>
            <a:pPr marL="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Level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no authentication - no privacy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authentication - no privacy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authentication - privacy</a:t>
            </a:r>
          </a:p>
          <a:p>
            <a:pPr marL="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Contexts: Names of the context</a:t>
            </a:r>
          </a:p>
          <a:p>
            <a:pPr marL="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MIB Views and View Families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MIB view is a combination of view subtrees</a:t>
            </a:r>
          </a:p>
          <a:p>
            <a:pPr marL="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Access Policy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read-view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write-view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notify-view</a:t>
            </a:r>
          </a:p>
          <a:p>
            <a:pPr marL="9144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not-accessible</a:t>
            </a:r>
          </a:p>
        </p:txBody>
      </p:sp>
      <p:sp>
        <p:nvSpPr>
          <p:cNvPr id="11" name="Shape 693"/>
          <p:cNvSpPr txBox="1"/>
          <p:nvPr/>
        </p:nvSpPr>
        <p:spPr>
          <a:xfrm>
            <a:off x="6013962" y="5275649"/>
            <a:ext cx="5782236" cy="17885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VACM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MIB:</a:t>
            </a:r>
            <a:endParaRPr lang="en-US" sz="1600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Four tables used to achieve access control: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Group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defined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by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security-to-group table</a:t>
            </a:r>
            <a:endParaRPr lang="en-US" sz="16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Context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defined by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context table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Access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determines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access allowed and the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view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name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View tree family table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determines the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MIB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view</a:t>
            </a:r>
            <a:endParaRPr lang="en-US" sz="16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hape 710"/>
          <p:cNvSpPr txBox="1"/>
          <p:nvPr/>
        </p:nvSpPr>
        <p:spPr>
          <a:xfrm>
            <a:off x="6023095" y="7167724"/>
            <a:ext cx="2465293" cy="119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MIB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Views</a:t>
            </a:r>
            <a:endParaRPr lang="en-US" sz="16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Simple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view: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Complex view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Family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view subtrees</a:t>
            </a:r>
          </a:p>
          <a:p>
            <a:pPr marL="457200" lvl="1">
              <a:buClr>
                <a:schemeClr val="dk1"/>
              </a:buClr>
              <a:buSzPct val="100000"/>
            </a:pPr>
            <a:endParaRPr lang="en-US" sz="16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7" name="Shape 687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88" name="Shape 688"/>
          <p:cNvCxnSpPr/>
          <p:nvPr/>
        </p:nvCxnSpPr>
        <p:spPr>
          <a:xfrm>
            <a:off x="3276600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9" name="Shape 689"/>
          <p:cNvSpPr txBox="1"/>
          <p:nvPr/>
        </p:nvSpPr>
        <p:spPr>
          <a:xfrm>
            <a:off x="266700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690" name="Shape 690"/>
          <p:cNvCxnSpPr/>
          <p:nvPr/>
        </p:nvCxnSpPr>
        <p:spPr>
          <a:xfrm>
            <a:off x="3276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1" name="Shape 691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32766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VACM MIB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3200399" y="5486401"/>
            <a:ext cx="7862047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VACM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MIB:</a:t>
            </a:r>
            <a:endParaRPr lang="en-US" sz="2000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Four tables used to achieve access control: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Group defined by security-to-group table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Context defined by context table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Access determines access allowed and the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view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name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View tree family table determines the MIB view,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which is very flexible</a:t>
            </a:r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0588" y="1219201"/>
            <a:ext cx="5105399" cy="34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 txBox="1"/>
          <p:nvPr/>
        </p:nvSpPr>
        <p:spPr>
          <a:xfrm>
            <a:off x="4495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696" name="Shape 696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7" name="Shape 697"/>
          <p:cNvSpPr txBox="1"/>
          <p:nvPr/>
        </p:nvSpPr>
        <p:spPr>
          <a:xfrm>
            <a:off x="7581901" y="83312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98" name="Shape 698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9" name="Shape 699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4" name="Shape 704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05" name="Shape 705"/>
          <p:cNvCxnSpPr/>
          <p:nvPr/>
        </p:nvCxnSpPr>
        <p:spPr>
          <a:xfrm>
            <a:off x="3276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6" name="Shape 706"/>
          <p:cNvSpPr txBox="1"/>
          <p:nvPr/>
        </p:nvSpPr>
        <p:spPr>
          <a:xfrm>
            <a:off x="266700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707" name="Shape 707"/>
          <p:cNvCxnSpPr/>
          <p:nvPr/>
        </p:nvCxnSpPr>
        <p:spPr>
          <a:xfrm>
            <a:off x="3276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8" name="Shape 708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709" name="Shape 709"/>
          <p:cNvSpPr txBox="1"/>
          <p:nvPr/>
        </p:nvSpPr>
        <p:spPr>
          <a:xfrm>
            <a:off x="3200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MIB Views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3276601" y="1143000"/>
            <a:ext cx="6248399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MIB Views</a:t>
            </a:r>
          </a:p>
          <a:p>
            <a:pPr>
              <a:buClr>
                <a:schemeClr val="dk1"/>
              </a:buClr>
              <a:buSzPct val="100000"/>
            </a:pPr>
            <a:endParaRPr lang="en-US" sz="2000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Simple view: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system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1.3.6.1.2.1.1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Complex view: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All information relevant to a particular interface –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system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interfaces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groups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Family view subtrees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View with all columnar objects in a row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appear as separate subtree.  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OBJECT IDENTIFIER (family name)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     paired with bit-string value (family mask)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     to select or suppress columnar objects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4495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712" name="Shape 712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3" name="Shape 713"/>
          <p:cNvSpPr txBox="1"/>
          <p:nvPr/>
        </p:nvSpPr>
        <p:spPr>
          <a:xfrm>
            <a:off x="7581901" y="83312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14" name="Shape 714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5" name="Shape 715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0" name="Shape 720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1" name="Shape 721"/>
          <p:cNvCxnSpPr/>
          <p:nvPr/>
        </p:nvCxnSpPr>
        <p:spPr>
          <a:xfrm>
            <a:off x="3276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2" name="Shape 722"/>
          <p:cNvSpPr txBox="1"/>
          <p:nvPr/>
        </p:nvSpPr>
        <p:spPr>
          <a:xfrm>
            <a:off x="266700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723" name="Shape 723"/>
          <p:cNvCxnSpPr/>
          <p:nvPr/>
        </p:nvCxnSpPr>
        <p:spPr>
          <a:xfrm>
            <a:off x="3276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4" name="Shape 724"/>
          <p:cNvSpPr txBox="1"/>
          <p:nvPr/>
        </p:nvSpPr>
        <p:spPr>
          <a:xfrm>
            <a:off x="3565526" y="13065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3200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VACM MIB View</a:t>
            </a:r>
          </a:p>
        </p:txBody>
      </p:sp>
      <p:pic>
        <p:nvPicPr>
          <p:cNvPr id="726" name="Shape 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1" y="1066801"/>
            <a:ext cx="5029199" cy="3970337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Shape 727"/>
          <p:cNvSpPr txBox="1"/>
          <p:nvPr/>
        </p:nvSpPr>
        <p:spPr>
          <a:xfrm>
            <a:off x="3200401" y="5715000"/>
            <a:ext cx="5745161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Example: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Family view name =  “system”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Family subtree = 1.3.6.1.2.1.1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Family mask = “” (implies all 1s by convention)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Family type = 1 (implies value to be included)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4495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729" name="Shape 72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0" name="Shape 730"/>
          <p:cNvSpPr txBox="1"/>
          <p:nvPr/>
        </p:nvSpPr>
        <p:spPr>
          <a:xfrm>
            <a:off x="7581901" y="83312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31" name="Shape 731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2" name="Shape 732"/>
          <p:cNvSpPr txBox="1"/>
          <p:nvPr/>
        </p:nvSpPr>
        <p:spPr>
          <a:xfrm>
            <a:off x="3200400" y="22860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13360"/>
            <a:ext cx="11795759" cy="8586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Summary</a:t>
            </a: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two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major features </a:t>
            </a:r>
            <a:r>
              <a:rPr lang="en-US" sz="2000" dirty="0">
                <a:latin typeface="Candara" panose="020E0502030303020204" pitchFamily="34" charset="0"/>
              </a:rPr>
              <a:t>are </a:t>
            </a: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latin typeface="Candara" panose="020E0502030303020204" pitchFamily="34" charset="0"/>
              </a:rPr>
              <a:t>specifications </a:t>
            </a:r>
            <a:r>
              <a:rPr lang="en-US" sz="2000" dirty="0">
                <a:latin typeface="Candara" panose="020E0502030303020204" pitchFamily="34" charset="0"/>
              </a:rPr>
              <a:t>for a </a:t>
            </a:r>
            <a:r>
              <a:rPr lang="en-US" sz="2000" b="1" dirty="0">
                <a:latin typeface="Candara" panose="020E0502030303020204" pitchFamily="34" charset="0"/>
              </a:rPr>
              <a:t>formalized SNMP architecture </a:t>
            </a:r>
            <a:r>
              <a:rPr lang="en-US" sz="2000" dirty="0">
                <a:latin typeface="Candara" panose="020E0502030303020204" pitchFamily="34" charset="0"/>
              </a:rPr>
              <a:t>that addresses the three SNMP frameworks for </a:t>
            </a:r>
            <a:r>
              <a:rPr lang="en-US" sz="2000" dirty="0" smtClean="0">
                <a:latin typeface="Candara" panose="020E0502030303020204" pitchFamily="34" charset="0"/>
              </a:rPr>
              <a:t>the three </a:t>
            </a:r>
            <a:r>
              <a:rPr lang="en-US" sz="2000" dirty="0">
                <a:latin typeface="Candara" panose="020E0502030303020204" pitchFamily="34" charset="0"/>
              </a:rPr>
              <a:t>versions. Two new members, dispatch and message processing modules, are defined. This </a:t>
            </a:r>
            <a:r>
              <a:rPr lang="en-US" sz="2000" dirty="0" smtClean="0">
                <a:latin typeface="Candara" panose="020E0502030303020204" pitchFamily="34" charset="0"/>
              </a:rPr>
              <a:t>would enable </a:t>
            </a:r>
            <a:r>
              <a:rPr lang="en-US" sz="2000" dirty="0">
                <a:latin typeface="Candara" panose="020E0502030303020204" pitchFamily="34" charset="0"/>
              </a:rPr>
              <a:t>a network management system to handle messages from and to agents that belong to all </a:t>
            </a:r>
            <a:r>
              <a:rPr lang="en-US" sz="2000" dirty="0" smtClean="0">
                <a:latin typeface="Candara" panose="020E0502030303020204" pitchFamily="34" charset="0"/>
              </a:rPr>
              <a:t>three current </a:t>
            </a:r>
            <a:r>
              <a:rPr lang="en-US" sz="2000" dirty="0">
                <a:latin typeface="Candara" panose="020E0502030303020204" pitchFamily="34" charset="0"/>
              </a:rPr>
              <a:t>versions. It would also accommodate future versions, if needed.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latin typeface="Candara" panose="020E0502030303020204" pitchFamily="34" charset="0"/>
              </a:rPr>
              <a:t>The second major feature is the inclusion of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security</a:t>
            </a:r>
            <a:r>
              <a:rPr lang="en-US" sz="2000" dirty="0" smtClean="0">
                <a:latin typeface="Candara" panose="020E0502030303020204" pitchFamily="34" charset="0"/>
              </a:rPr>
              <a:t>. A </a:t>
            </a:r>
            <a:r>
              <a:rPr lang="en-US" sz="2000" dirty="0">
                <a:latin typeface="Candara" panose="020E0502030303020204" pitchFamily="34" charset="0"/>
              </a:rPr>
              <a:t>security subsystem is defined, which </a:t>
            </a:r>
            <a:r>
              <a:rPr lang="en-US" sz="2000" dirty="0" smtClean="0">
                <a:latin typeface="Candara" panose="020E0502030303020204" pitchFamily="34" charset="0"/>
              </a:rPr>
              <a:t>addresses data </a:t>
            </a:r>
            <a:r>
              <a:rPr lang="en-US" sz="2000" dirty="0">
                <a:latin typeface="Candara" panose="020E0502030303020204" pitchFamily="34" charset="0"/>
              </a:rPr>
              <a:t>integrity, data origin authentication, data confidentiality, message timeliness, and limited </a:t>
            </a:r>
            <a:r>
              <a:rPr lang="en-US" sz="2000" dirty="0" smtClean="0">
                <a:latin typeface="Candara" panose="020E0502030303020204" pitchFamily="34" charset="0"/>
              </a:rPr>
              <a:t>message replay </a:t>
            </a:r>
            <a:r>
              <a:rPr lang="en-US" sz="2000" dirty="0">
                <a:latin typeface="Candara" panose="020E0502030303020204" pitchFamily="34" charset="0"/>
              </a:rPr>
              <a:t>protection</a:t>
            </a:r>
            <a:r>
              <a:rPr lang="en-US" sz="2000" dirty="0" smtClean="0">
                <a:latin typeface="Candara" panose="020E0502030303020204" pitchFamily="34" charset="0"/>
              </a:rPr>
              <a:t>. The </a:t>
            </a:r>
            <a:r>
              <a:rPr lang="en-US" sz="2000" dirty="0">
                <a:latin typeface="Candara" panose="020E0502030303020204" pitchFamily="34" charset="0"/>
              </a:rPr>
              <a:t>authentication module in the security subsystem addresses the first two issues, </a:t>
            </a:r>
            <a:r>
              <a:rPr lang="en-US" sz="2000" dirty="0" smtClean="0">
                <a:latin typeface="Candara" panose="020E0502030303020204" pitchFamily="34" charset="0"/>
              </a:rPr>
              <a:t>the privacy </a:t>
            </a:r>
            <a:r>
              <a:rPr lang="en-US" sz="2000" dirty="0">
                <a:latin typeface="Candara" panose="020E0502030303020204" pitchFamily="34" charset="0"/>
              </a:rPr>
              <a:t>module protects data confidentiality, and the timeliness module deals with message </a:t>
            </a:r>
            <a:r>
              <a:rPr lang="en-US" sz="2000" dirty="0" smtClean="0">
                <a:latin typeface="Candara" panose="020E0502030303020204" pitchFamily="34" charset="0"/>
              </a:rPr>
              <a:t>timeliness and </a:t>
            </a:r>
            <a:r>
              <a:rPr lang="en-US" sz="2000" dirty="0">
                <a:latin typeface="Candara" panose="020E0502030303020204" pitchFamily="34" charset="0"/>
              </a:rPr>
              <a:t>limited replay protection. The security subsystem is the User-based Security Model (USM). It </a:t>
            </a:r>
            <a:r>
              <a:rPr lang="en-US" sz="2000" dirty="0" smtClean="0">
                <a:latin typeface="Candara" panose="020E0502030303020204" pitchFamily="34" charset="0"/>
              </a:rPr>
              <a:t>is derived </a:t>
            </a:r>
            <a:r>
              <a:rPr lang="en-US" sz="2000" dirty="0">
                <a:latin typeface="Candara" panose="020E0502030303020204" pitchFamily="34" charset="0"/>
              </a:rPr>
              <a:t>from the traditional concept of user ID and password.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access policies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of SNMPvl and SNMPv2 have been extended and made more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flexible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by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VACM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An </a:t>
            </a:r>
            <a:r>
              <a:rPr lang="en-US" sz="2000" dirty="0">
                <a:latin typeface="Candara" panose="020E0502030303020204" pitchFamily="34" charset="0"/>
              </a:rPr>
              <a:t>SNMP agent handling multiple objects (contexts) can be configured to present a set of </a:t>
            </a:r>
            <a:r>
              <a:rPr lang="en-US" sz="2000" dirty="0" smtClean="0">
                <a:latin typeface="Candara" panose="020E0502030303020204" pitchFamily="34" charset="0"/>
              </a:rPr>
              <a:t>MIB views </a:t>
            </a:r>
            <a:r>
              <a:rPr lang="en-US" sz="2000" dirty="0">
                <a:latin typeface="Candara" panose="020E0502030303020204" pitchFamily="34" charset="0"/>
              </a:rPr>
              <a:t>and a family of subtrees in its MIB views. These views can be matched with seven input </a:t>
            </a:r>
            <a:r>
              <a:rPr lang="en-US" sz="2000" dirty="0" smtClean="0">
                <a:latin typeface="Candara" panose="020E0502030303020204" pitchFamily="34" charset="0"/>
              </a:rPr>
              <a:t>parameters to </a:t>
            </a:r>
            <a:r>
              <a:rPr lang="en-US" sz="2000" dirty="0">
                <a:latin typeface="Candara" panose="020E0502030303020204" pitchFamily="34" charset="0"/>
              </a:rPr>
              <a:t>determine access permission to the principal. They are the SM (version of SNMP), the security </a:t>
            </a:r>
            <a:r>
              <a:rPr lang="en-US" sz="2000" dirty="0" smtClean="0">
                <a:latin typeface="Candara" panose="020E0502030303020204" pitchFamily="34" charset="0"/>
              </a:rPr>
              <a:t>name (principal</a:t>
            </a:r>
            <a:r>
              <a:rPr lang="en-US" sz="2000" dirty="0">
                <a:latin typeface="Candara" panose="020E0502030303020204" pitchFamily="34" charset="0"/>
              </a:rPr>
              <a:t>), the security level (dependent on the authentication and privacy parameters), the </a:t>
            </a:r>
            <a:r>
              <a:rPr lang="en-US" sz="2000" dirty="0" smtClean="0">
                <a:latin typeface="Candara" panose="020E0502030303020204" pitchFamily="34" charset="0"/>
              </a:rPr>
              <a:t>context name</a:t>
            </a:r>
            <a:r>
              <a:rPr lang="en-US" sz="2000" dirty="0">
                <a:latin typeface="Candara" panose="020E0502030303020204" pitchFamily="34" charset="0"/>
              </a:rPr>
              <a:t>, the type of access needed, the object type, and the object instance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71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hape 122"/>
          <p:cNvCxnSpPr/>
          <p:nvPr/>
        </p:nvCxnSpPr>
        <p:spPr>
          <a:xfrm>
            <a:off x="214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-333084" y="4903694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14604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latin typeface="Candara" panose="020E0502030303020204" pitchFamily="34" charset="0"/>
              </a:rPr>
              <a:t>SNMP entity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Architecture</a:t>
            </a:r>
            <a:endParaRPr lang="en-US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24115" y="5284696"/>
            <a:ext cx="10722429" cy="19229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CC6600"/>
                </a:solidFill>
                <a:latin typeface="Candara" panose="020E0502030303020204" pitchFamily="34" charset="0"/>
              </a:rPr>
              <a:t>SNMP entity</a:t>
            </a:r>
            <a:r>
              <a:rPr lang="en-US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is a </a:t>
            </a:r>
            <a:r>
              <a:rPr lang="en-US" b="1" dirty="0">
                <a:solidFill>
                  <a:srgbClr val="CC6600"/>
                </a:solidFill>
                <a:latin typeface="Candara" panose="020E0502030303020204" pitchFamily="34" charset="0"/>
              </a:rPr>
              <a:t>node</a:t>
            </a:r>
            <a:r>
              <a:rPr lang="en-US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with an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SNMP </a:t>
            </a:r>
            <a:r>
              <a:rPr lang="en-US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management element</a:t>
            </a:r>
            <a:r>
              <a:rPr lang="en-US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- either an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agent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or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manager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or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both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Three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names</a:t>
            </a:r>
            <a:r>
              <a:rPr lang="en-US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associated with an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entity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Entities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: SNMP engine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Identities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: Principal and security name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Management Information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: Context engine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214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214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3" name="Shape 133"/>
          <p:cNvSpPr txBox="1"/>
          <p:nvPr/>
        </p:nvSpPr>
        <p:spPr>
          <a:xfrm>
            <a:off x="214604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4216" y="738942"/>
            <a:ext cx="6187785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ndara" panose="020E0502030303020204" pitchFamily="34" charset="0"/>
              </a:rPr>
              <a:t>An </a:t>
            </a:r>
            <a:r>
              <a:rPr lang="en-US" b="1" dirty="0">
                <a:latin typeface="Candara" panose="020E0502030303020204" pitchFamily="34" charset="0"/>
              </a:rPr>
              <a:t>SNMP management network </a:t>
            </a:r>
            <a:r>
              <a:rPr lang="en-US" dirty="0">
                <a:latin typeface="Candara" panose="020E0502030303020204" pitchFamily="34" charset="0"/>
              </a:rPr>
              <a:t>consists of </a:t>
            </a:r>
            <a:r>
              <a:rPr lang="en-US" b="1" dirty="0">
                <a:latin typeface="Candara" panose="020E0502030303020204" pitchFamily="34" charset="0"/>
              </a:rPr>
              <a:t>several nodes</a:t>
            </a:r>
            <a:r>
              <a:rPr lang="en-US" dirty="0">
                <a:latin typeface="Candara" panose="020E0502030303020204" pitchFamily="34" charset="0"/>
              </a:rPr>
              <a:t>, each with </a:t>
            </a:r>
            <a:r>
              <a:rPr lang="en-US" b="1" dirty="0">
                <a:latin typeface="Candara" panose="020E0502030303020204" pitchFamily="34" charset="0"/>
              </a:rPr>
              <a:t>an SNMP entity</a:t>
            </a:r>
            <a:r>
              <a:rPr lang="en-US" dirty="0">
                <a:latin typeface="Candara" panose="020E0502030303020204" pitchFamily="34" charset="0"/>
              </a:rPr>
              <a:t>. They </a:t>
            </a:r>
            <a:r>
              <a:rPr lang="en-US" b="1" dirty="0" smtClean="0">
                <a:latin typeface="Candara" panose="020E0502030303020204" pitchFamily="34" charset="0"/>
              </a:rPr>
              <a:t>interact</a:t>
            </a:r>
            <a:r>
              <a:rPr lang="en-US" dirty="0" smtClean="0">
                <a:latin typeface="Candara" panose="020E0502030303020204" pitchFamily="34" charset="0"/>
              </a:rPr>
              <a:t> with </a:t>
            </a:r>
            <a:r>
              <a:rPr lang="en-US" dirty="0">
                <a:latin typeface="Candara" panose="020E0502030303020204" pitchFamily="34" charset="0"/>
              </a:rPr>
              <a:t>each other to </a:t>
            </a:r>
            <a:r>
              <a:rPr lang="en-US" b="1" dirty="0">
                <a:latin typeface="Candara" panose="020E0502030303020204" pitchFamily="34" charset="0"/>
              </a:rPr>
              <a:t>monitor</a:t>
            </a:r>
            <a:r>
              <a:rPr lang="en-US" dirty="0">
                <a:latin typeface="Candara" panose="020E0502030303020204" pitchFamily="34" charset="0"/>
              </a:rPr>
              <a:t> and </a:t>
            </a:r>
            <a:r>
              <a:rPr lang="en-US" b="1" dirty="0">
                <a:latin typeface="Candara" panose="020E0502030303020204" pitchFamily="34" charset="0"/>
              </a:rPr>
              <a:t>manage</a:t>
            </a:r>
            <a:r>
              <a:rPr lang="en-US" dirty="0">
                <a:latin typeface="Candara" panose="020E0502030303020204" pitchFamily="34" charset="0"/>
              </a:rPr>
              <a:t> the </a:t>
            </a:r>
            <a:r>
              <a:rPr lang="en-US" b="1" dirty="0">
                <a:latin typeface="Candara" panose="020E0502030303020204" pitchFamily="34" charset="0"/>
              </a:rPr>
              <a:t>network</a:t>
            </a:r>
            <a:r>
              <a:rPr lang="en-US" dirty="0">
                <a:latin typeface="Candara" panose="020E0502030303020204" pitchFamily="34" charset="0"/>
              </a:rPr>
              <a:t> and </a:t>
            </a:r>
            <a:r>
              <a:rPr lang="en-US" b="1" dirty="0">
                <a:latin typeface="Candara" panose="020E0502030303020204" pitchFamily="34" charset="0"/>
              </a:rPr>
              <a:t>resources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>
                <a:latin typeface="Candara" panose="020E0502030303020204" pitchFamily="34" charset="0"/>
              </a:rPr>
              <a:t>architecture</a:t>
            </a:r>
            <a:r>
              <a:rPr lang="en-US" dirty="0">
                <a:latin typeface="Candara" panose="020E0502030303020204" pitchFamily="34" charset="0"/>
              </a:rPr>
              <a:t> of an </a:t>
            </a:r>
            <a:r>
              <a:rPr lang="en-US" b="1" dirty="0">
                <a:latin typeface="Candara" panose="020E0502030303020204" pitchFamily="34" charset="0"/>
              </a:rPr>
              <a:t>SNMP entity</a:t>
            </a:r>
            <a:r>
              <a:rPr lang="en-US" dirty="0">
                <a:latin typeface="Candara" panose="020E0502030303020204" pitchFamily="34" charset="0"/>
              </a:rPr>
              <a:t> is defined as the </a:t>
            </a:r>
            <a:r>
              <a:rPr lang="en-US" b="1" dirty="0">
                <a:latin typeface="Candara" panose="020E0502030303020204" pitchFamily="34" charset="0"/>
              </a:rPr>
              <a:t>elements</a:t>
            </a:r>
            <a:r>
              <a:rPr lang="en-US" dirty="0">
                <a:latin typeface="Candara" panose="020E0502030303020204" pitchFamily="34" charset="0"/>
              </a:rPr>
              <a:t> of an </a:t>
            </a:r>
            <a:r>
              <a:rPr lang="en-US" b="1" dirty="0">
                <a:latin typeface="Candara" panose="020E0502030303020204" pitchFamily="34" charset="0"/>
              </a:rPr>
              <a:t>entity</a:t>
            </a:r>
            <a:r>
              <a:rPr lang="en-US" dirty="0">
                <a:latin typeface="Candara" panose="020E0502030303020204" pitchFamily="34" charset="0"/>
              </a:rPr>
              <a:t> and the </a:t>
            </a:r>
            <a:r>
              <a:rPr lang="en-US" b="1" dirty="0">
                <a:latin typeface="Candara" panose="020E0502030303020204" pitchFamily="34" charset="0"/>
              </a:rPr>
              <a:t>names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associated</a:t>
            </a:r>
            <a:r>
              <a:rPr lang="en-US" dirty="0">
                <a:latin typeface="Candara" panose="020E0502030303020204" pitchFamily="34" charset="0"/>
              </a:rPr>
              <a:t> with them. </a:t>
            </a:r>
            <a:endParaRPr lang="en-US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ndara" panose="020E0502030303020204" pitchFamily="34" charset="0"/>
              </a:rPr>
              <a:t>There </a:t>
            </a:r>
            <a:r>
              <a:rPr lang="en-US" dirty="0">
                <a:latin typeface="Candara" panose="020E0502030303020204" pitchFamily="34" charset="0"/>
              </a:rPr>
              <a:t>are </a:t>
            </a:r>
            <a:r>
              <a:rPr lang="en-US" b="1" dirty="0">
                <a:latin typeface="Candara" panose="020E0502030303020204" pitchFamily="34" charset="0"/>
              </a:rPr>
              <a:t>three</a:t>
            </a:r>
            <a:r>
              <a:rPr lang="en-US" dirty="0">
                <a:latin typeface="Candara" panose="020E0502030303020204" pitchFamily="34" charset="0"/>
              </a:rPr>
              <a:t> kinds </a:t>
            </a:r>
            <a:r>
              <a:rPr lang="en-US" dirty="0" smtClean="0">
                <a:latin typeface="Candara" panose="020E0502030303020204" pitchFamily="34" charset="0"/>
              </a:rPr>
              <a:t>of </a:t>
            </a:r>
            <a:r>
              <a:rPr lang="en-US" b="1" dirty="0" smtClean="0">
                <a:latin typeface="Candara" panose="020E0502030303020204" pitchFamily="34" charset="0"/>
              </a:rPr>
              <a:t>naming</a:t>
            </a:r>
            <a:r>
              <a:rPr lang="en-US" dirty="0">
                <a:latin typeface="Candara" panose="020E0502030303020204" pitchFamily="34" charset="0"/>
              </a:rPr>
              <a:t>: naming of </a:t>
            </a:r>
            <a:r>
              <a:rPr lang="en-US" b="1" dirty="0">
                <a:latin typeface="Candara" panose="020E0502030303020204" pitchFamily="34" charset="0"/>
              </a:rPr>
              <a:t>entities</a:t>
            </a:r>
            <a:r>
              <a:rPr lang="en-US" dirty="0">
                <a:latin typeface="Candara" panose="020E0502030303020204" pitchFamily="34" charset="0"/>
              </a:rPr>
              <a:t>, naming of </a:t>
            </a:r>
            <a:r>
              <a:rPr lang="en-US" b="1" dirty="0">
                <a:latin typeface="Candara" panose="020E0502030303020204" pitchFamily="34" charset="0"/>
              </a:rPr>
              <a:t>identities</a:t>
            </a:r>
            <a:r>
              <a:rPr lang="en-US" dirty="0">
                <a:latin typeface="Candara" panose="020E0502030303020204" pitchFamily="34" charset="0"/>
              </a:rPr>
              <a:t>, and naming of </a:t>
            </a:r>
            <a:r>
              <a:rPr lang="en-US" b="1" dirty="0">
                <a:latin typeface="Candara" panose="020E0502030303020204" pitchFamily="34" charset="0"/>
              </a:rPr>
              <a:t>management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information</a:t>
            </a:r>
            <a:r>
              <a:rPr lang="en-US" dirty="0"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35" y="889000"/>
            <a:ext cx="4352914" cy="301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" y="182880"/>
            <a:ext cx="11095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Elements of an </a:t>
            </a: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Entity</a:t>
            </a:r>
            <a:endParaRPr lang="en-U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elements </a:t>
            </a:r>
            <a:r>
              <a:rPr lang="en-US" sz="2000" dirty="0">
                <a:latin typeface="Candara" panose="020E0502030303020204" pitchFamily="34" charset="0"/>
              </a:rPr>
              <a:t>of the </a:t>
            </a:r>
            <a:r>
              <a:rPr lang="en-US" sz="2000" b="1" dirty="0">
                <a:latin typeface="Candara" panose="020E0502030303020204" pitchFamily="34" charset="0"/>
              </a:rPr>
              <a:t>architecture </a:t>
            </a:r>
            <a:r>
              <a:rPr lang="en-US" sz="2000" dirty="0">
                <a:latin typeface="Candara" panose="020E0502030303020204" pitchFamily="34" charset="0"/>
              </a:rPr>
              <a:t>associated with an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entity</a:t>
            </a:r>
            <a:r>
              <a:rPr lang="en-US" sz="2000" dirty="0">
                <a:latin typeface="Candara" panose="020E0502030303020204" pitchFamily="34" charset="0"/>
              </a:rPr>
              <a:t>, shown in Figure 7.2, comprise </a:t>
            </a:r>
            <a:r>
              <a:rPr lang="en-US" sz="2000" dirty="0" smtClean="0">
                <a:latin typeface="Candara" panose="020E0502030303020204" pitchFamily="34" charset="0"/>
              </a:rPr>
              <a:t>an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SNMP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engine</a:t>
            </a:r>
            <a:r>
              <a:rPr lang="en-US" sz="2000" dirty="0">
                <a:latin typeface="Candara" panose="020E0502030303020204" pitchFamily="34" charset="0"/>
              </a:rPr>
              <a:t> and a </a:t>
            </a:r>
            <a:r>
              <a:rPr lang="en-US" sz="2000" b="1" dirty="0">
                <a:latin typeface="Candara" panose="020E0502030303020204" pitchFamily="34" charset="0"/>
              </a:rPr>
              <a:t>set of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applications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SNMP engine, named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snmpEnginelD</a:t>
            </a:r>
            <a:r>
              <a:rPr lang="en-US" sz="2000" dirty="0">
                <a:latin typeface="Candara" panose="020E0502030303020204" pitchFamily="34" charset="0"/>
              </a:rPr>
              <a:t>, comprises a </a:t>
            </a:r>
            <a:r>
              <a:rPr lang="en-US" sz="20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dispatcher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message processing subsystem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security subsystem</a:t>
            </a:r>
            <a:r>
              <a:rPr lang="en-US" sz="2000" dirty="0">
                <a:latin typeface="Candara" panose="020E0502030303020204" pitchFamily="34" charset="0"/>
              </a:rPr>
              <a:t>, and an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access control subsystem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7" y="2857068"/>
            <a:ext cx="8618499" cy="5976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739" y="3083088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SNMP entity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74888" y="3390865"/>
            <a:ext cx="1255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SNMP engine</a:t>
            </a:r>
            <a:r>
              <a:rPr lang="en-US" dirty="0">
                <a:latin typeface="Candara" panose="020E0502030303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74888" y="5369088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hape 138"/>
          <p:cNvCxnSpPr/>
          <p:nvPr/>
        </p:nvCxnSpPr>
        <p:spPr>
          <a:xfrm>
            <a:off x="27432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9" name="Shape 139"/>
          <p:cNvCxnSpPr/>
          <p:nvPr/>
        </p:nvCxnSpPr>
        <p:spPr>
          <a:xfrm>
            <a:off x="609600" y="350316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0" name="Shape 140"/>
          <p:cNvSpPr txBox="1"/>
          <p:nvPr/>
        </p:nvSpPr>
        <p:spPr>
          <a:xfrm>
            <a:off x="0" y="3503168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74320" y="3048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Engine ID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95" y="990600"/>
            <a:ext cx="6743436" cy="241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533400" y="3731768"/>
            <a:ext cx="6284912" cy="2511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Each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engine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has a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unique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ID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000" i="1" dirty="0">
                <a:solidFill>
                  <a:srgbClr val="CC6600"/>
                </a:solidFill>
                <a:latin typeface="Candara" panose="020E0502030303020204" pitchFamily="34" charset="0"/>
              </a:rPr>
              <a:t>snmpEngineID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Acme Networks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{enterprises 696}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SNMPv1 snmpEngineID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‘000002b8’H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SNMPv3 snmpEngineID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‘800002b8’H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(the 1st octet is 1000 0000)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27432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27432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9" name="Shape 149"/>
          <p:cNvSpPr txBox="1"/>
          <p:nvPr/>
        </p:nvSpPr>
        <p:spPr>
          <a:xfrm>
            <a:off x="274320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" y="6243320"/>
            <a:ext cx="10661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An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entity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has </a:t>
            </a:r>
            <a:r>
              <a:rPr lang="en-US" sz="2000" b="1" dirty="0">
                <a:latin typeface="Candara" panose="020E0502030303020204" pitchFamily="34" charset="0"/>
              </a:rPr>
              <a:t>one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 engine</a:t>
            </a:r>
            <a:r>
              <a:rPr lang="en-US" sz="2000" dirty="0">
                <a:latin typeface="Candara" panose="020E0502030303020204" pitchFamily="34" charset="0"/>
              </a:rPr>
              <a:t>, which is </a:t>
            </a:r>
            <a:r>
              <a:rPr lang="en-US" sz="2000" b="1" dirty="0" smtClean="0">
                <a:latin typeface="Candara" panose="020E0502030303020204" pitchFamily="34" charset="0"/>
              </a:rPr>
              <a:t>uniquely</a:t>
            </a:r>
            <a:r>
              <a:rPr lang="en-US" sz="2000" dirty="0" smtClean="0">
                <a:latin typeface="Candara" panose="020E0502030303020204" pitchFamily="34" charset="0"/>
              </a:rPr>
              <a:t> identified </a:t>
            </a:r>
            <a:r>
              <a:rPr lang="en-US" sz="2000" dirty="0">
                <a:latin typeface="Candara" panose="020E0502030303020204" pitchFamily="34" charset="0"/>
              </a:rPr>
              <a:t>by an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snmpEnginelD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. </a:t>
            </a:r>
            <a:endParaRPr lang="en-US" sz="2000" dirty="0" smtClean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SNMP engine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ID</a:t>
            </a:r>
            <a:r>
              <a:rPr lang="en-US" sz="2000" dirty="0">
                <a:latin typeface="Candara" panose="020E0502030303020204" pitchFamily="34" charset="0"/>
              </a:rPr>
              <a:t> is made up of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octet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strings</a:t>
            </a:r>
            <a:r>
              <a:rPr lang="en-US" sz="2000" dirty="0">
                <a:latin typeface="Candara" panose="020E0502030303020204" pitchFamily="34" charset="0"/>
              </a:rPr>
              <a:t>. The length of the </a:t>
            </a:r>
            <a:r>
              <a:rPr lang="en-US" sz="2000" dirty="0" smtClean="0">
                <a:latin typeface="Candara" panose="020E0502030303020204" pitchFamily="34" charset="0"/>
              </a:rPr>
              <a:t>ID is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12 octets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for SNMPvl and SNMPv2, and is </a:t>
            </a:r>
            <a:r>
              <a:rPr lang="en-US" sz="2000" b="1" dirty="0">
                <a:latin typeface="Candara" panose="020E0502030303020204" pitchFamily="34" charset="0"/>
              </a:rPr>
              <a:t>variable</a:t>
            </a:r>
            <a:r>
              <a:rPr lang="en-US" sz="2000" dirty="0">
                <a:latin typeface="Candara" panose="020E0502030303020204" pitchFamily="34" charset="0"/>
              </a:rPr>
              <a:t> for SNMPv3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hape 154"/>
          <p:cNvCxnSpPr/>
          <p:nvPr/>
        </p:nvCxnSpPr>
        <p:spPr>
          <a:xfrm>
            <a:off x="16459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5" name="Shape 155"/>
          <p:cNvCxnSpPr/>
          <p:nvPr/>
        </p:nvCxnSpPr>
        <p:spPr>
          <a:xfrm>
            <a:off x="240792" y="5562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-368808" y="5562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64593" y="304800"/>
            <a:ext cx="5700711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SNMPv3 Engine </a:t>
            </a:r>
            <a:r>
              <a:rPr lang="en-US" sz="3200" b="1" dirty="0">
                <a:solidFill>
                  <a:srgbClr val="669900"/>
                </a:solidFill>
                <a:latin typeface="Candara" panose="020E0502030303020204" pitchFamily="34" charset="0"/>
              </a:rPr>
              <a:t>ID Format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5th Octet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93" y="1371601"/>
            <a:ext cx="5486399" cy="394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64592" y="5943600"/>
            <a:ext cx="6324600" cy="1890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For SNMPv1 and SNMPv2: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Octet 5 is the method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Octet 6-12 is IP address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Examples: IBM host IP address 10.10.10.10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SNMPv1: 00 00 00 02 01 0A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0A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0A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0A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00 00 00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SNMPv3: 10 00 00 02 02 00 00 ... 00 00 00 0A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0A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0A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0A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16459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16459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5" name="Shape 165"/>
          <p:cNvSpPr txBox="1"/>
          <p:nvPr/>
        </p:nvSpPr>
        <p:spPr>
          <a:xfrm>
            <a:off x="164592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Shape 170"/>
          <p:cNvCxnSpPr/>
          <p:nvPr/>
        </p:nvCxnSpPr>
        <p:spPr>
          <a:xfrm>
            <a:off x="25603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162369" y="135467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2" name="Shape 172"/>
          <p:cNvSpPr txBox="1"/>
          <p:nvPr/>
        </p:nvSpPr>
        <p:spPr>
          <a:xfrm>
            <a:off x="-447231" y="13546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21158" y="10779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62369" y="505047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Dispatcher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445" y="276224"/>
            <a:ext cx="5299075" cy="129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62369" y="1610166"/>
            <a:ext cx="11432223" cy="2798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One dispatcher in an SNMP engine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Handles multiple version messages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Interfaces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with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application modules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network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18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message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processing models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Three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components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for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three functions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Transport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mapper,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delivers messages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over the 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transport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protocol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Message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Dispatcher,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routes messages 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between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network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and appropriate module of MPS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PDU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dispatcher,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handles the traffic routing of PDUs between applications and the Message Processor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Model. (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MPS)</a:t>
            </a:r>
            <a:endParaRPr lang="en-US"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79" name="Shape 179"/>
          <p:cNvCxnSpPr/>
          <p:nvPr/>
        </p:nvCxnSpPr>
        <p:spPr>
          <a:xfrm>
            <a:off x="25603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25603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2" name="Shape 182"/>
          <p:cNvSpPr txBox="1"/>
          <p:nvPr/>
        </p:nvSpPr>
        <p:spPr>
          <a:xfrm>
            <a:off x="256032" y="0"/>
            <a:ext cx="5762624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7		     	                SNMP Management:  SNMPv3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69" y="4626730"/>
            <a:ext cx="118894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Dispatch Subsystem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is only </a:t>
            </a:r>
            <a:r>
              <a:rPr lang="en-US" sz="1800" b="1" dirty="0">
                <a:latin typeface="Candara" panose="020E0502030303020204" pitchFamily="34" charset="0"/>
              </a:rPr>
              <a:t>one dispatcher </a:t>
            </a:r>
            <a:r>
              <a:rPr lang="en-US" sz="1800" dirty="0">
                <a:latin typeface="Candara" panose="020E0502030303020204" pitchFamily="34" charset="0"/>
              </a:rPr>
              <a:t>in an </a:t>
            </a:r>
            <a:r>
              <a:rPr lang="en-US" sz="1800" b="1" dirty="0">
                <a:latin typeface="Candara" panose="020E0502030303020204" pitchFamily="34" charset="0"/>
              </a:rPr>
              <a:t>SNMP engine</a:t>
            </a:r>
            <a:r>
              <a:rPr lang="en-US" sz="1800" dirty="0">
                <a:latin typeface="Candara" panose="020E0502030303020204" pitchFamily="34" charset="0"/>
              </a:rPr>
              <a:t> and it can handle </a:t>
            </a:r>
            <a:r>
              <a:rPr lang="en-US" sz="1800" b="1" dirty="0" smtClean="0">
                <a:latin typeface="Candara" panose="020E0502030303020204" pitchFamily="34" charset="0"/>
              </a:rPr>
              <a:t>multiple versions </a:t>
            </a:r>
            <a:r>
              <a:rPr lang="en-US" sz="1800" b="1" dirty="0">
                <a:latin typeface="Candara" panose="020E0502030303020204" pitchFamily="34" charset="0"/>
              </a:rPr>
              <a:t>of SNMP messages</a:t>
            </a:r>
            <a:r>
              <a:rPr lang="en-US" sz="1800" dirty="0">
                <a:latin typeface="Candara" panose="020E0502030303020204" pitchFamily="34" charset="0"/>
              </a:rPr>
              <a:t>. It does the following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three sets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of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functions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First</a:t>
            </a:r>
            <a:r>
              <a:rPr lang="en-US" sz="1800" dirty="0">
                <a:latin typeface="Candara" panose="020E0502030303020204" pitchFamily="34" charset="0"/>
              </a:rPr>
              <a:t>, it sends messages </a:t>
            </a:r>
            <a:r>
              <a:rPr lang="en-US" sz="1800" dirty="0" smtClean="0">
                <a:latin typeface="Candara" panose="020E0502030303020204" pitchFamily="34" charset="0"/>
              </a:rPr>
              <a:t>to and </a:t>
            </a:r>
            <a:r>
              <a:rPr lang="en-US" sz="1800" dirty="0">
                <a:latin typeface="Candara" panose="020E0502030303020204" pitchFamily="34" charset="0"/>
              </a:rPr>
              <a:t>receives messages from the network.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Second</a:t>
            </a:r>
            <a:r>
              <a:rPr lang="en-US" sz="1800" dirty="0">
                <a:latin typeface="Candara" panose="020E0502030303020204" pitchFamily="34" charset="0"/>
              </a:rPr>
              <a:t>, it determines the </a:t>
            </a:r>
            <a:r>
              <a:rPr lang="en-US" sz="1800" b="1" dirty="0">
                <a:latin typeface="Candara" panose="020E0502030303020204" pitchFamily="34" charset="0"/>
              </a:rPr>
              <a:t>version</a:t>
            </a:r>
            <a:r>
              <a:rPr lang="en-US" sz="1800" dirty="0">
                <a:latin typeface="Candara" panose="020E0502030303020204" pitchFamily="34" charset="0"/>
              </a:rPr>
              <a:t> of the message and </a:t>
            </a:r>
            <a:r>
              <a:rPr lang="en-US" sz="1800" dirty="0" smtClean="0">
                <a:latin typeface="Candara" panose="020E0502030303020204" pitchFamily="34" charset="0"/>
              </a:rPr>
              <a:t>interacts with </a:t>
            </a:r>
            <a:r>
              <a:rPr lang="en-US" sz="1800" dirty="0">
                <a:latin typeface="Candara" panose="020E0502030303020204" pitchFamily="34" charset="0"/>
              </a:rPr>
              <a:t>the corresponding MPM.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Third</a:t>
            </a:r>
            <a:r>
              <a:rPr lang="en-US" sz="1800" dirty="0">
                <a:latin typeface="Candara" panose="020E0502030303020204" pitchFamily="34" charset="0"/>
              </a:rPr>
              <a:t>, it provides an abstract interface </a:t>
            </a:r>
            <a:r>
              <a:rPr lang="en-US" sz="1800" dirty="0" smtClean="0">
                <a:latin typeface="Candara" panose="020E0502030303020204" pitchFamily="34" charset="0"/>
              </a:rPr>
              <a:t>to SNMP </a:t>
            </a:r>
            <a:r>
              <a:rPr lang="en-US" sz="1800" dirty="0">
                <a:latin typeface="Candara" panose="020E0502030303020204" pitchFamily="34" charset="0"/>
              </a:rPr>
              <a:t>applications to deliver an incoming PDU to the local application and to send a PDU from </a:t>
            </a:r>
            <a:r>
              <a:rPr lang="en-US" sz="1800" dirty="0" smtClean="0">
                <a:latin typeface="Candara" panose="020E0502030303020204" pitchFamily="34" charset="0"/>
              </a:rPr>
              <a:t>the local </a:t>
            </a:r>
            <a:r>
              <a:rPr lang="en-US" sz="1800" dirty="0">
                <a:latin typeface="Candara" panose="020E0502030303020204" pitchFamily="34" charset="0"/>
              </a:rPr>
              <a:t>application to a remote entity.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ndara" panose="020E0502030303020204" pitchFamily="34" charset="0"/>
              </a:rPr>
              <a:t>The three separate functions in the dispatcher subsystem are accomplished using: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(1) a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transport mapper</a:t>
            </a:r>
            <a:r>
              <a:rPr lang="en-US" sz="1800" dirty="0">
                <a:latin typeface="Candara" panose="020E0502030303020204" pitchFamily="34" charset="0"/>
              </a:rPr>
              <a:t>;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(2) a message dispatcher;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(3) a PDU dispatcher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transport mapper </a:t>
            </a:r>
            <a:r>
              <a:rPr lang="en-US" sz="1800" b="1" dirty="0">
                <a:latin typeface="Candara" panose="020E0502030303020204" pitchFamily="34" charset="0"/>
              </a:rPr>
              <a:t>delivers</a:t>
            </a:r>
            <a:r>
              <a:rPr lang="en-US" sz="1800" dirty="0">
                <a:latin typeface="Candara" panose="020E0502030303020204" pitchFamily="34" charset="0"/>
              </a:rPr>
              <a:t> the </a:t>
            </a:r>
            <a:r>
              <a:rPr lang="en-US" sz="1800" dirty="0" smtClean="0">
                <a:latin typeface="Candara" panose="020E0502030303020204" pitchFamily="34" charset="0"/>
              </a:rPr>
              <a:t>message over </a:t>
            </a:r>
            <a:r>
              <a:rPr lang="en-US" sz="1800" dirty="0">
                <a:latin typeface="Candara" panose="020E0502030303020204" pitchFamily="34" charset="0"/>
              </a:rPr>
              <a:t>the appropriate transport protocol of the network. The message dispatcher </a:t>
            </a:r>
            <a:r>
              <a:rPr lang="en-US" sz="1800" b="1" dirty="0">
                <a:latin typeface="Candara" panose="020E0502030303020204" pitchFamily="34" charset="0"/>
              </a:rPr>
              <a:t>routes</a:t>
            </a:r>
            <a:r>
              <a:rPr lang="en-US" sz="1800" dirty="0">
                <a:latin typeface="Candara" panose="020E0502030303020204" pitchFamily="34" charset="0"/>
              </a:rPr>
              <a:t> the outgoing </a:t>
            </a:r>
            <a:r>
              <a:rPr lang="en-US" sz="1800" dirty="0" smtClean="0">
                <a:latin typeface="Candara" panose="020E0502030303020204" pitchFamily="34" charset="0"/>
              </a:rPr>
              <a:t>and incoming </a:t>
            </a:r>
            <a:r>
              <a:rPr lang="en-US" sz="1800" dirty="0">
                <a:latin typeface="Candara" panose="020E0502030303020204" pitchFamily="34" charset="0"/>
              </a:rPr>
              <a:t>messages to the appropriate module of the message processor. </a:t>
            </a:r>
            <a:r>
              <a:rPr lang="en-US" sz="1800" dirty="0" smtClean="0">
                <a:latin typeface="Candara" panose="020E0502030303020204" pitchFamily="34" charset="0"/>
              </a:rPr>
              <a:t>If a </a:t>
            </a:r>
            <a:r>
              <a:rPr lang="en-US" sz="1800" dirty="0">
                <a:latin typeface="Candara" panose="020E0502030303020204" pitchFamily="34" charset="0"/>
              </a:rPr>
              <a:t>message is received for </a:t>
            </a:r>
            <a:r>
              <a:rPr lang="en-US" sz="1800" dirty="0" smtClean="0">
                <a:latin typeface="Candara" panose="020E0502030303020204" pitchFamily="34" charset="0"/>
              </a:rPr>
              <a:t>an SNMP </a:t>
            </a:r>
            <a:r>
              <a:rPr lang="en-US" sz="1800" dirty="0">
                <a:latin typeface="Candara" panose="020E0502030303020204" pitchFamily="34" charset="0"/>
              </a:rPr>
              <a:t>version, which is not handled by the message processing subsystem, it would be rejected by </a:t>
            </a:r>
            <a:r>
              <a:rPr lang="en-US" sz="1800" dirty="0" smtClean="0">
                <a:latin typeface="Candara" panose="020E0502030303020204" pitchFamily="34" charset="0"/>
              </a:rPr>
              <a:t>the message </a:t>
            </a:r>
            <a:r>
              <a:rPr lang="en-US" sz="1800" dirty="0">
                <a:latin typeface="Candara" panose="020E0502030303020204" pitchFamily="34" charset="0"/>
              </a:rPr>
              <a:t>dispatcher. The PDU dispatcher within an SNMP entity handles the traffic routing of </a:t>
            </a:r>
            <a:r>
              <a:rPr lang="en-US" sz="1800" dirty="0" smtClean="0">
                <a:latin typeface="Candara" panose="020E0502030303020204" pitchFamily="34" charset="0"/>
              </a:rPr>
              <a:t>PDUs between </a:t>
            </a:r>
            <a:r>
              <a:rPr lang="en-US" sz="1800" dirty="0">
                <a:latin typeface="Candara" panose="020E0502030303020204" pitchFamily="34" charset="0"/>
              </a:rPr>
              <a:t>applications and the Message Processor Model.</a:t>
            </a:r>
          </a:p>
        </p:txBody>
      </p:sp>
      <p:cxnSp>
        <p:nvCxnSpPr>
          <p:cNvPr id="16" name="Shape 171"/>
          <p:cNvCxnSpPr/>
          <p:nvPr/>
        </p:nvCxnSpPr>
        <p:spPr>
          <a:xfrm>
            <a:off x="162369" y="4626730"/>
            <a:ext cx="10612311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4859</Words>
  <Application>Microsoft Office PowerPoint</Application>
  <PresentationFormat>Custom</PresentationFormat>
  <Paragraphs>587</Paragraphs>
  <Slides>46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Candara</vt:lpstr>
      <vt:lpstr>Times New Roman</vt:lpstr>
      <vt:lpstr>Wingdings</vt:lpstr>
      <vt:lpstr>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49</cp:revision>
  <cp:lastPrinted>2017-05-08T09:02:01Z</cp:lastPrinted>
  <dcterms:modified xsi:type="dcterms:W3CDTF">2017-05-08T10:32:23Z</dcterms:modified>
</cp:coreProperties>
</file>